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7" r:id="rId2"/>
  </p:sldMasterIdLst>
  <p:notesMasterIdLst>
    <p:notesMasterId r:id="rId25"/>
  </p:notesMasterIdLst>
  <p:sldIdLst>
    <p:sldId id="257" r:id="rId3"/>
    <p:sldId id="606" r:id="rId4"/>
    <p:sldId id="622" r:id="rId5"/>
    <p:sldId id="623" r:id="rId6"/>
    <p:sldId id="604" r:id="rId7"/>
    <p:sldId id="605" r:id="rId8"/>
    <p:sldId id="624" r:id="rId9"/>
    <p:sldId id="625" r:id="rId10"/>
    <p:sldId id="611" r:id="rId11"/>
    <p:sldId id="609" r:id="rId12"/>
    <p:sldId id="610" r:id="rId13"/>
    <p:sldId id="612" r:id="rId14"/>
    <p:sldId id="613" r:id="rId15"/>
    <p:sldId id="614" r:id="rId16"/>
    <p:sldId id="615" r:id="rId17"/>
    <p:sldId id="616" r:id="rId18"/>
    <p:sldId id="617" r:id="rId19"/>
    <p:sldId id="626" r:id="rId20"/>
    <p:sldId id="627" r:id="rId21"/>
    <p:sldId id="291" r:id="rId22"/>
    <p:sldId id="299" r:id="rId23"/>
    <p:sldId id="628" r:id="rId2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6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 sz="1800" b="1" i="0" baseline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เปรียบเทียบจำนวน </a:t>
            </a:r>
            <a:r>
              <a:rPr lang="en-US" sz="1800" b="1" i="0" baseline="0" dirty="0" err="1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adjrw</a:t>
            </a:r>
            <a:r>
              <a:rPr lang="en-US" sz="1800" b="1" i="0" baseline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i="0" baseline="0" dirty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เฉพาะในเขต</a:t>
            </a:r>
            <a:endParaRPr lang="th-TH" dirty="0"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8.6989973374603957E-2"/>
          <c:y val="0.18622684721661317"/>
          <c:w val="0.91183616517395238"/>
          <c:h val="0.503415534985700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สะสม!$E$2</c:f>
              <c:strCache>
                <c:ptCount val="1"/>
                <c:pt idx="0">
                  <c:v>ปี61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สะสม!$D$3:$D$15</c:f>
              <c:strCache>
                <c:ptCount val="1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  <c:pt idx="3">
                  <c:v>04</c:v>
                </c:pt>
                <c:pt idx="4">
                  <c:v>05</c:v>
                </c:pt>
                <c:pt idx="5">
                  <c:v>06</c:v>
                </c:pt>
                <c:pt idx="6">
                  <c:v>07</c:v>
                </c:pt>
                <c:pt idx="7">
                  <c:v>08</c:v>
                </c:pt>
                <c:pt idx="8">
                  <c:v>09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strCache>
            </c:strRef>
          </c:cat>
          <c:val>
            <c:numRef>
              <c:f>สะสม!$E$3:$E$15</c:f>
              <c:numCache>
                <c:formatCode>#,##0_ ;[Red]\-#,##0\ </c:formatCode>
                <c:ptCount val="13"/>
                <c:pt idx="0">
                  <c:v>233426.10293965001</c:v>
                </c:pt>
                <c:pt idx="1">
                  <c:v>118954.24544969985</c:v>
                </c:pt>
                <c:pt idx="2">
                  <c:v>98929.916701299895</c:v>
                </c:pt>
                <c:pt idx="3">
                  <c:v>147488.32526662975</c:v>
                </c:pt>
                <c:pt idx="4">
                  <c:v>158266.72869780008</c:v>
                </c:pt>
                <c:pt idx="5">
                  <c:v>159725.75626286992</c:v>
                </c:pt>
                <c:pt idx="6">
                  <c:v>176494.28831712017</c:v>
                </c:pt>
                <c:pt idx="7">
                  <c:v>179012.71437030024</c:v>
                </c:pt>
                <c:pt idx="8">
                  <c:v>243256.25221227985</c:v>
                </c:pt>
                <c:pt idx="9">
                  <c:v>167579.95888116997</c:v>
                </c:pt>
                <c:pt idx="10">
                  <c:v>139257.14814386965</c:v>
                </c:pt>
                <c:pt idx="11">
                  <c:v>160930.17730581007</c:v>
                </c:pt>
                <c:pt idx="12">
                  <c:v>150860.66128570988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94-4343-82DF-4F8DF26595DF}"/>
            </c:ext>
          </c:extLst>
        </c:ser>
        <c:ser>
          <c:idx val="1"/>
          <c:order val="1"/>
          <c:tx>
            <c:strRef>
              <c:f>สะสม!$F$2</c:f>
              <c:strCache>
                <c:ptCount val="1"/>
                <c:pt idx="0">
                  <c:v>ปี62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สะสม!$D$3:$D$15</c:f>
              <c:strCache>
                <c:ptCount val="1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  <c:pt idx="3">
                  <c:v>04</c:v>
                </c:pt>
                <c:pt idx="4">
                  <c:v>05</c:v>
                </c:pt>
                <c:pt idx="5">
                  <c:v>06</c:v>
                </c:pt>
                <c:pt idx="6">
                  <c:v>07</c:v>
                </c:pt>
                <c:pt idx="7">
                  <c:v>08</c:v>
                </c:pt>
                <c:pt idx="8">
                  <c:v>09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strCache>
            </c:strRef>
          </c:cat>
          <c:val>
            <c:numRef>
              <c:f>สะสม!$F$3:$F$15</c:f>
              <c:numCache>
                <c:formatCode>#,##0_ ;[Red]\-#,##0\ </c:formatCode>
                <c:ptCount val="13"/>
                <c:pt idx="0">
                  <c:v>239577.05544323035</c:v>
                </c:pt>
                <c:pt idx="1">
                  <c:v>124329.18259079478</c:v>
                </c:pt>
                <c:pt idx="2">
                  <c:v>100994.17012877535</c:v>
                </c:pt>
                <c:pt idx="3">
                  <c:v>151345.20585471892</c:v>
                </c:pt>
                <c:pt idx="4">
                  <c:v>162690.77932057291</c:v>
                </c:pt>
                <c:pt idx="5">
                  <c:v>163516.73064322385</c:v>
                </c:pt>
                <c:pt idx="6">
                  <c:v>182810.31260947656</c:v>
                </c:pt>
                <c:pt idx="7">
                  <c:v>183794.19441463889</c:v>
                </c:pt>
                <c:pt idx="8">
                  <c:v>243779.50431504298</c:v>
                </c:pt>
                <c:pt idx="9">
                  <c:v>170462.83788093398</c:v>
                </c:pt>
                <c:pt idx="10">
                  <c:v>132490.08496691677</c:v>
                </c:pt>
                <c:pt idx="11">
                  <c:v>173280.39812655933</c:v>
                </c:pt>
                <c:pt idx="12">
                  <c:v>149847.84727364447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F94-4343-82DF-4F8DF26595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759464"/>
        <c:axId val="459759856"/>
      </c:barChart>
      <c:catAx>
        <c:axId val="459759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459759856"/>
        <c:crosses val="autoZero"/>
        <c:auto val="1"/>
        <c:lblAlgn val="ctr"/>
        <c:lblOffset val="100"/>
        <c:noMultiLvlLbl val="0"/>
      </c:catAx>
      <c:valAx>
        <c:axId val="459759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[Red]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5975946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th-TH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316183572159431"/>
          <c:y val="0.19470002301327236"/>
          <c:w val="0.87049506396200094"/>
          <c:h val="0.524895269245103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สะสม!$E$21</c:f>
              <c:strCache>
                <c:ptCount val="1"/>
                <c:pt idx="0">
                  <c:v>ปี61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สะสม!$D$22:$D$34</c:f>
              <c:strCache>
                <c:ptCount val="1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  <c:pt idx="3">
                  <c:v>04</c:v>
                </c:pt>
                <c:pt idx="4">
                  <c:v>05</c:v>
                </c:pt>
                <c:pt idx="5">
                  <c:v>06</c:v>
                </c:pt>
                <c:pt idx="6">
                  <c:v>07</c:v>
                </c:pt>
                <c:pt idx="7">
                  <c:v>08</c:v>
                </c:pt>
                <c:pt idx="8">
                  <c:v>09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strCache>
            </c:strRef>
          </c:cat>
          <c:val>
            <c:numRef>
              <c:f>สะสม!$E$22:$E$34</c:f>
              <c:numCache>
                <c:formatCode>#,##0.00_ ;[Red]\-#,##0.00\ </c:formatCode>
                <c:ptCount val="13"/>
                <c:pt idx="0">
                  <c:v>96.627711219999966</c:v>
                </c:pt>
                <c:pt idx="1">
                  <c:v>129.39048858999988</c:v>
                </c:pt>
                <c:pt idx="2">
                  <c:v>198.82165182999987</c:v>
                </c:pt>
                <c:pt idx="3">
                  <c:v>260.16117601999991</c:v>
                </c:pt>
                <c:pt idx="4">
                  <c:v>357.45830668000031</c:v>
                </c:pt>
                <c:pt idx="5">
                  <c:v>335.06058419999988</c:v>
                </c:pt>
                <c:pt idx="6">
                  <c:v>133.96394781999996</c:v>
                </c:pt>
                <c:pt idx="7">
                  <c:v>209.8938736499999</c:v>
                </c:pt>
                <c:pt idx="8">
                  <c:v>243.52401489999983</c:v>
                </c:pt>
                <c:pt idx="9">
                  <c:v>194.39247757999996</c:v>
                </c:pt>
                <c:pt idx="10">
                  <c:v>198.96623441</c:v>
                </c:pt>
                <c:pt idx="11">
                  <c:v>102.76187571999995</c:v>
                </c:pt>
                <c:pt idx="12">
                  <c:v>254.34034171999988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864-4335-839D-5DA878B87C51}"/>
            </c:ext>
          </c:extLst>
        </c:ser>
        <c:ser>
          <c:idx val="1"/>
          <c:order val="1"/>
          <c:tx>
            <c:strRef>
              <c:f>สะสม!$F$21</c:f>
              <c:strCache>
                <c:ptCount val="1"/>
                <c:pt idx="0">
                  <c:v>ปี62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สะสม!$D$22:$D$34</c:f>
              <c:strCache>
                <c:ptCount val="1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  <c:pt idx="3">
                  <c:v>04</c:v>
                </c:pt>
                <c:pt idx="4">
                  <c:v>05</c:v>
                </c:pt>
                <c:pt idx="5">
                  <c:v>06</c:v>
                </c:pt>
                <c:pt idx="6">
                  <c:v>07</c:v>
                </c:pt>
                <c:pt idx="7">
                  <c:v>08</c:v>
                </c:pt>
                <c:pt idx="8">
                  <c:v>09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strCache>
            </c:strRef>
          </c:cat>
          <c:val>
            <c:numRef>
              <c:f>สะสม!$F$22:$F$34</c:f>
              <c:numCache>
                <c:formatCode>#,##0.00_ ;[Red]\-#,##0.00\ </c:formatCode>
                <c:ptCount val="13"/>
                <c:pt idx="0">
                  <c:v>100.23000859999989</c:v>
                </c:pt>
                <c:pt idx="1">
                  <c:v>131.23813838999982</c:v>
                </c:pt>
                <c:pt idx="2">
                  <c:v>186.28790999999981</c:v>
                </c:pt>
                <c:pt idx="3">
                  <c:v>253.63448441000003</c:v>
                </c:pt>
                <c:pt idx="4">
                  <c:v>348.59025174000016</c:v>
                </c:pt>
                <c:pt idx="5">
                  <c:v>311.45550948000022</c:v>
                </c:pt>
                <c:pt idx="6">
                  <c:v>135.2861645699999</c:v>
                </c:pt>
                <c:pt idx="7">
                  <c:v>197.42624039999984</c:v>
                </c:pt>
                <c:pt idx="8">
                  <c:v>230.58989106999971</c:v>
                </c:pt>
                <c:pt idx="9">
                  <c:v>184.39864770999986</c:v>
                </c:pt>
                <c:pt idx="10">
                  <c:v>282.36153009999992</c:v>
                </c:pt>
                <c:pt idx="11">
                  <c:v>96.967450359999845</c:v>
                </c:pt>
                <c:pt idx="12">
                  <c:v>226.18160943999968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64-4335-839D-5DA878B87C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761032"/>
        <c:axId val="459761424"/>
      </c:barChart>
      <c:catAx>
        <c:axId val="459761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59761424"/>
        <c:crosses val="autoZero"/>
        <c:auto val="1"/>
        <c:lblAlgn val="ctr"/>
        <c:lblOffset val="100"/>
        <c:noMultiLvlLbl val="0"/>
      </c:catAx>
      <c:valAx>
        <c:axId val="459761424"/>
        <c:scaling>
          <c:orientation val="minMax"/>
          <c:max val="300"/>
        </c:scaling>
        <c:delete val="0"/>
        <c:axPos val="l"/>
        <c:numFmt formatCode="#,##0.00_ ;[Red]\-#,##0.0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597610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  <c:spPr>
        <a:solidFill>
          <a:sysClr val="window" lastClr="FFFFFF">
            <a:lumMod val="95000"/>
          </a:sysClr>
        </a:solidFill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th-TH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44498639409538215"/>
          <c:y val="3.1661183185441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'ประมาณการBR สะสม'!$I$2</c:f>
              <c:strCache>
                <c:ptCount val="1"/>
                <c:pt idx="0">
                  <c:v>BR เฉลี่ย4m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'ประมาณการBR สะสม'!$D$3:$D$16</c:f>
              <c:strCache>
                <c:ptCount val="14"/>
                <c:pt idx="0">
                  <c:v>01</c:v>
                </c:pt>
                <c:pt idx="1">
                  <c:v>02</c:v>
                </c:pt>
                <c:pt idx="2">
                  <c:v>03</c:v>
                </c:pt>
                <c:pt idx="3">
                  <c:v>04</c:v>
                </c:pt>
                <c:pt idx="4">
                  <c:v>05</c:v>
                </c:pt>
                <c:pt idx="5">
                  <c:v>06</c:v>
                </c:pt>
                <c:pt idx="6">
                  <c:v>07</c:v>
                </c:pt>
                <c:pt idx="7">
                  <c:v>08</c:v>
                </c:pt>
                <c:pt idx="8">
                  <c:v>09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เฉลี่ย</c:v>
                </c:pt>
              </c:strCache>
            </c:strRef>
          </c:cat>
          <c:val>
            <c:numRef>
              <c:f>'ประมาณการBR สะสม'!$I$3:$I$16</c:f>
              <c:numCache>
                <c:formatCode>_-* #,##0_-;\-* #,##0_-;_-* "-"??_-;_-@_-</c:formatCode>
                <c:ptCount val="14"/>
                <c:pt idx="0">
                  <c:v>8402.7049721809744</c:v>
                </c:pt>
                <c:pt idx="1">
                  <c:v>8544.2570815033978</c:v>
                </c:pt>
                <c:pt idx="2">
                  <c:v>8783.9579229377341</c:v>
                </c:pt>
                <c:pt idx="3">
                  <c:v>8570.095616317416</c:v>
                </c:pt>
                <c:pt idx="4">
                  <c:v>8581.0666735590621</c:v>
                </c:pt>
                <c:pt idx="5">
                  <c:v>9030.782475525757</c:v>
                </c:pt>
                <c:pt idx="6">
                  <c:v>8513.2140087844291</c:v>
                </c:pt>
                <c:pt idx="7">
                  <c:v>8606.1490355843725</c:v>
                </c:pt>
                <c:pt idx="8">
                  <c:v>8734.6483943675994</c:v>
                </c:pt>
                <c:pt idx="9">
                  <c:v>8512.8720013856837</c:v>
                </c:pt>
                <c:pt idx="10">
                  <c:v>8447.6907856206672</c:v>
                </c:pt>
                <c:pt idx="11">
                  <c:v>7958.7526360661468</c:v>
                </c:pt>
                <c:pt idx="12">
                  <c:v>8813.9818913471026</c:v>
                </c:pt>
                <c:pt idx="13">
                  <c:v>8568.4346614263104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76-4FD8-9730-3A1AD81D1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762208"/>
        <c:axId val="27866980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'ประมาณการBR สะสม'!$E$2</c15:sqref>
                        </c15:formulaRef>
                      </c:ext>
                    </c:extLst>
                    <c:strCache>
                      <c:ptCount val="1"/>
                      <c:pt idx="0">
                        <c:v>GB 4 m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'ประมาณการBR สะสม'!$D$3:$D$16</c15:sqref>
                        </c15:formulaRef>
                      </c:ext>
                    </c:extLst>
                    <c:strCache>
                      <c:ptCount val="14"/>
                      <c:pt idx="0">
                        <c:v>01</c:v>
                      </c:pt>
                      <c:pt idx="1">
                        <c:v>02</c:v>
                      </c:pt>
                      <c:pt idx="2">
                        <c:v>03</c:v>
                      </c:pt>
                      <c:pt idx="3">
                        <c:v>04</c:v>
                      </c:pt>
                      <c:pt idx="4">
                        <c:v>05</c:v>
                      </c:pt>
                      <c:pt idx="5">
                        <c:v>06</c:v>
                      </c:pt>
                      <c:pt idx="6">
                        <c:v>07</c:v>
                      </c:pt>
                      <c:pt idx="7">
                        <c:v>08</c:v>
                      </c:pt>
                      <c:pt idx="8">
                        <c:v>09</c:v>
                      </c:pt>
                      <c:pt idx="9">
                        <c:v>10</c:v>
                      </c:pt>
                      <c:pt idx="10">
                        <c:v>11</c:v>
                      </c:pt>
                      <c:pt idx="11">
                        <c:v>12</c:v>
                      </c:pt>
                      <c:pt idx="12">
                        <c:v>13</c:v>
                      </c:pt>
                      <c:pt idx="13">
                        <c:v>เฉลี่ย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'ประมาณการBR สะสม'!$E$3:$E$16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4"/>
                      <c:pt idx="0">
                        <c:v>2113325323.5933084</c:v>
                      </c:pt>
                      <c:pt idx="1">
                        <c:v>1193538637.1789272</c:v>
                      </c:pt>
                      <c:pt idx="2">
                        <c:v>1073416450.8731776</c:v>
                      </c:pt>
                      <c:pt idx="3">
                        <c:v>1550677369.6561837</c:v>
                      </c:pt>
                      <c:pt idx="4">
                        <c:v>1744650676.2631202</c:v>
                      </c:pt>
                      <c:pt idx="5">
                        <c:v>1788139535.0280919</c:v>
                      </c:pt>
                      <c:pt idx="6">
                        <c:v>1691589478.8272564</c:v>
                      </c:pt>
                      <c:pt idx="7">
                        <c:v>1779186469.4075511</c:v>
                      </c:pt>
                      <c:pt idx="8">
                        <c:v>2359918147.0151191</c:v>
                      </c:pt>
                      <c:pt idx="9">
                        <c:v>1635526967.5833497</c:v>
                      </c:pt>
                      <c:pt idx="10">
                        <c:v>1401596800.0611219</c:v>
                      </c:pt>
                      <c:pt idx="11">
                        <c:v>1476063275.7283454</c:v>
                      </c:pt>
                      <c:pt idx="12">
                        <c:v>1580271155.1005816</c:v>
                      </c:pt>
                      <c:pt idx="13">
                        <c:v>21387900286.316135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1-6E76-4FD8-9730-3A1AD81D127C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สะสม'!$F$2</c15:sqref>
                        </c15:formulaRef>
                      </c:ext>
                    </c:extLst>
                    <c:strCache>
                      <c:ptCount val="1"/>
                      <c:pt idx="0">
                        <c:v>fix 4 m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สะสม'!$D$3:$D$16</c15:sqref>
                        </c15:formulaRef>
                      </c:ext>
                    </c:extLst>
                    <c:strCache>
                      <c:ptCount val="14"/>
                      <c:pt idx="0">
                        <c:v>01</c:v>
                      </c:pt>
                      <c:pt idx="1">
                        <c:v>02</c:v>
                      </c:pt>
                      <c:pt idx="2">
                        <c:v>03</c:v>
                      </c:pt>
                      <c:pt idx="3">
                        <c:v>04</c:v>
                      </c:pt>
                      <c:pt idx="4">
                        <c:v>05</c:v>
                      </c:pt>
                      <c:pt idx="5">
                        <c:v>06</c:v>
                      </c:pt>
                      <c:pt idx="6">
                        <c:v>07</c:v>
                      </c:pt>
                      <c:pt idx="7">
                        <c:v>08</c:v>
                      </c:pt>
                      <c:pt idx="8">
                        <c:v>09</c:v>
                      </c:pt>
                      <c:pt idx="9">
                        <c:v>10</c:v>
                      </c:pt>
                      <c:pt idx="10">
                        <c:v>11</c:v>
                      </c:pt>
                      <c:pt idx="11">
                        <c:v>12</c:v>
                      </c:pt>
                      <c:pt idx="12">
                        <c:v>13</c:v>
                      </c:pt>
                      <c:pt idx="13">
                        <c:v>เฉลี่ย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สะสม'!$F$3:$F$16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4"/>
                      <c:pt idx="0">
                        <c:v>100230008.59999989</c:v>
                      </c:pt>
                      <c:pt idx="1">
                        <c:v>131238138.38999984</c:v>
                      </c:pt>
                      <c:pt idx="2">
                        <c:v>186287909.99999982</c:v>
                      </c:pt>
                      <c:pt idx="3">
                        <c:v>253634484.41000003</c:v>
                      </c:pt>
                      <c:pt idx="4">
                        <c:v>348590251.74000019</c:v>
                      </c:pt>
                      <c:pt idx="5">
                        <c:v>311455509.48000026</c:v>
                      </c:pt>
                      <c:pt idx="6">
                        <c:v>135286164.5699999</c:v>
                      </c:pt>
                      <c:pt idx="7">
                        <c:v>197426240.39999986</c:v>
                      </c:pt>
                      <c:pt idx="8">
                        <c:v>230589891.06999972</c:v>
                      </c:pt>
                      <c:pt idx="9">
                        <c:v>184398647.70999986</c:v>
                      </c:pt>
                      <c:pt idx="10">
                        <c:v>282361530.09999996</c:v>
                      </c:pt>
                      <c:pt idx="11">
                        <c:v>96967450.35999985</c:v>
                      </c:pt>
                      <c:pt idx="12">
                        <c:v>259514942.77333304</c:v>
                      </c:pt>
                      <c:pt idx="13">
                        <c:v>2717981169.603332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2-6E76-4FD8-9730-3A1AD81D127C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สะสม'!$G$2</c15:sqref>
                        </c15:formulaRef>
                      </c:ext>
                    </c:extLst>
                    <c:strCache>
                      <c:ptCount val="1"/>
                      <c:pt idx="0">
                        <c:v>คงเหลือหลังหัก Fix 3 m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สะสม'!$D$3:$D$16</c15:sqref>
                        </c15:formulaRef>
                      </c:ext>
                    </c:extLst>
                    <c:strCache>
                      <c:ptCount val="14"/>
                      <c:pt idx="0">
                        <c:v>01</c:v>
                      </c:pt>
                      <c:pt idx="1">
                        <c:v>02</c:v>
                      </c:pt>
                      <c:pt idx="2">
                        <c:v>03</c:v>
                      </c:pt>
                      <c:pt idx="3">
                        <c:v>04</c:v>
                      </c:pt>
                      <c:pt idx="4">
                        <c:v>05</c:v>
                      </c:pt>
                      <c:pt idx="5">
                        <c:v>06</c:v>
                      </c:pt>
                      <c:pt idx="6">
                        <c:v>07</c:v>
                      </c:pt>
                      <c:pt idx="7">
                        <c:v>08</c:v>
                      </c:pt>
                      <c:pt idx="8">
                        <c:v>09</c:v>
                      </c:pt>
                      <c:pt idx="9">
                        <c:v>10</c:v>
                      </c:pt>
                      <c:pt idx="10">
                        <c:v>11</c:v>
                      </c:pt>
                      <c:pt idx="11">
                        <c:v>12</c:v>
                      </c:pt>
                      <c:pt idx="12">
                        <c:v>13</c:v>
                      </c:pt>
                      <c:pt idx="13">
                        <c:v>เฉลี่ย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สะสม'!$G$3:$G$16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4"/>
                      <c:pt idx="0">
                        <c:v>2013095314.9933085</c:v>
                      </c:pt>
                      <c:pt idx="1">
                        <c:v>1062300498.7889273</c:v>
                      </c:pt>
                      <c:pt idx="2">
                        <c:v>887128540.87317777</c:v>
                      </c:pt>
                      <c:pt idx="3">
                        <c:v>1297042885.2461836</c:v>
                      </c:pt>
                      <c:pt idx="4">
                        <c:v>1396060424.5231199</c:v>
                      </c:pt>
                      <c:pt idx="5">
                        <c:v>1476684025.5480917</c:v>
                      </c:pt>
                      <c:pt idx="6">
                        <c:v>1556303314.2572565</c:v>
                      </c:pt>
                      <c:pt idx="7">
                        <c:v>1581760229.0075512</c:v>
                      </c:pt>
                      <c:pt idx="8">
                        <c:v>2129328255.9451194</c:v>
                      </c:pt>
                      <c:pt idx="9">
                        <c:v>1451128319.8733499</c:v>
                      </c:pt>
                      <c:pt idx="10">
                        <c:v>1119235269.961122</c:v>
                      </c:pt>
                      <c:pt idx="11">
                        <c:v>1379095825.3683455</c:v>
                      </c:pt>
                      <c:pt idx="12">
                        <c:v>1320756212.3272486</c:v>
                      </c:pt>
                      <c:pt idx="13">
                        <c:v>18669919116.712803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6E76-4FD8-9730-3A1AD81D127C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สะสม'!$H$2</c15:sqref>
                        </c15:formulaRef>
                      </c:ext>
                    </c:extLst>
                    <c:strCache>
                      <c:ptCount val="1"/>
                      <c:pt idx="0">
                        <c:v>adjrwในเขต 4 m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สะสม'!$D$3:$D$16</c15:sqref>
                        </c15:formulaRef>
                      </c:ext>
                    </c:extLst>
                    <c:strCache>
                      <c:ptCount val="14"/>
                      <c:pt idx="0">
                        <c:v>01</c:v>
                      </c:pt>
                      <c:pt idx="1">
                        <c:v>02</c:v>
                      </c:pt>
                      <c:pt idx="2">
                        <c:v>03</c:v>
                      </c:pt>
                      <c:pt idx="3">
                        <c:v>04</c:v>
                      </c:pt>
                      <c:pt idx="4">
                        <c:v>05</c:v>
                      </c:pt>
                      <c:pt idx="5">
                        <c:v>06</c:v>
                      </c:pt>
                      <c:pt idx="6">
                        <c:v>07</c:v>
                      </c:pt>
                      <c:pt idx="7">
                        <c:v>08</c:v>
                      </c:pt>
                      <c:pt idx="8">
                        <c:v>09</c:v>
                      </c:pt>
                      <c:pt idx="9">
                        <c:v>10</c:v>
                      </c:pt>
                      <c:pt idx="10">
                        <c:v>11</c:v>
                      </c:pt>
                      <c:pt idx="11">
                        <c:v>12</c:v>
                      </c:pt>
                      <c:pt idx="12">
                        <c:v>13</c:v>
                      </c:pt>
                      <c:pt idx="13">
                        <c:v>เฉลี่ย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'ประมาณการBR สะสม'!$H$3:$H$16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14"/>
                      <c:pt idx="0">
                        <c:v>239577.05544323035</c:v>
                      </c:pt>
                      <c:pt idx="1">
                        <c:v>124329.18259079478</c:v>
                      </c:pt>
                      <c:pt idx="2">
                        <c:v>100994.17012877535</c:v>
                      </c:pt>
                      <c:pt idx="3">
                        <c:v>151345.20585471892</c:v>
                      </c:pt>
                      <c:pt idx="4">
                        <c:v>162690.77932057291</c:v>
                      </c:pt>
                      <c:pt idx="5">
                        <c:v>163516.73064322385</c:v>
                      </c:pt>
                      <c:pt idx="6">
                        <c:v>182810.31260947656</c:v>
                      </c:pt>
                      <c:pt idx="7">
                        <c:v>183794.19441463889</c:v>
                      </c:pt>
                      <c:pt idx="8">
                        <c:v>243779.50431504298</c:v>
                      </c:pt>
                      <c:pt idx="9">
                        <c:v>170462.83788093398</c:v>
                      </c:pt>
                      <c:pt idx="10">
                        <c:v>132490.08496691677</c:v>
                      </c:pt>
                      <c:pt idx="11">
                        <c:v>173280.39812655933</c:v>
                      </c:pt>
                      <c:pt idx="12">
                        <c:v>149847.84727364447</c:v>
                      </c:pt>
                      <c:pt idx="13">
                        <c:v>2178918.3035685294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6E76-4FD8-9730-3A1AD81D127C}"/>
                  </c:ext>
                </c:extLst>
              </c15:ser>
            </c15:filteredBarSeries>
          </c:ext>
        </c:extLst>
      </c:barChart>
      <c:catAx>
        <c:axId val="45976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78669808"/>
        <c:crosses val="autoZero"/>
        <c:auto val="1"/>
        <c:lblAlgn val="ctr"/>
        <c:lblOffset val="100"/>
        <c:noMultiLvlLbl val="0"/>
      </c:catAx>
      <c:valAx>
        <c:axId val="27866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4597622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th-TH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61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บึงกาฬ</c:v>
                </c:pt>
                <c:pt idx="1">
                  <c:v>หนองบัวลำภู</c:v>
                </c:pt>
                <c:pt idx="2">
                  <c:v>อุดรธานี</c:v>
                </c:pt>
                <c:pt idx="3">
                  <c:v>เลย</c:v>
                </c:pt>
                <c:pt idx="4">
                  <c:v>หนองคาย</c:v>
                </c:pt>
                <c:pt idx="5">
                  <c:v>สกลนคร</c:v>
                </c:pt>
                <c:pt idx="6">
                  <c:v>นครพนม</c:v>
                </c:pt>
              </c:strCache>
            </c:strRef>
          </c:cat>
          <c:val>
            <c:numRef>
              <c:f>Sheet1!$B$2:$B$8</c:f>
              <c:numCache>
                <c:formatCode>#,##0</c:formatCode>
                <c:ptCount val="7"/>
                <c:pt idx="0">
                  <c:v>4719</c:v>
                </c:pt>
                <c:pt idx="1">
                  <c:v>4859</c:v>
                </c:pt>
                <c:pt idx="2">
                  <c:v>16293</c:v>
                </c:pt>
                <c:pt idx="3">
                  <c:v>8205</c:v>
                </c:pt>
                <c:pt idx="4">
                  <c:v>6619</c:v>
                </c:pt>
                <c:pt idx="5">
                  <c:v>14402</c:v>
                </c:pt>
                <c:pt idx="6">
                  <c:v>6394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62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บึงกาฬ</c:v>
                </c:pt>
                <c:pt idx="1">
                  <c:v>หนองบัวลำภู</c:v>
                </c:pt>
                <c:pt idx="2">
                  <c:v>อุดรธานี</c:v>
                </c:pt>
                <c:pt idx="3">
                  <c:v>เลย</c:v>
                </c:pt>
                <c:pt idx="4">
                  <c:v>หนองคาย</c:v>
                </c:pt>
                <c:pt idx="5">
                  <c:v>สกลนคร</c:v>
                </c:pt>
                <c:pt idx="6">
                  <c:v>นครพนม</c:v>
                </c:pt>
              </c:strCache>
            </c:strRef>
          </c:cat>
          <c:val>
            <c:numRef>
              <c:f>Sheet1!$C$2:$C$8</c:f>
              <c:numCache>
                <c:formatCode>#,##0</c:formatCode>
                <c:ptCount val="7"/>
                <c:pt idx="0">
                  <c:v>4356</c:v>
                </c:pt>
                <c:pt idx="1">
                  <c:v>4736</c:v>
                </c:pt>
                <c:pt idx="2">
                  <c:v>17987</c:v>
                </c:pt>
                <c:pt idx="3">
                  <c:v>7841</c:v>
                </c:pt>
                <c:pt idx="4">
                  <c:v>6843</c:v>
                </c:pt>
                <c:pt idx="5">
                  <c:v>14951</c:v>
                </c:pt>
                <c:pt idx="6">
                  <c:v>6726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0301824"/>
        <c:axId val="46030221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%growth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บึงกาฬ</c:v>
                </c:pt>
                <c:pt idx="1">
                  <c:v>หนองบัวลำภู</c:v>
                </c:pt>
                <c:pt idx="2">
                  <c:v>อุดรธานี</c:v>
                </c:pt>
                <c:pt idx="3">
                  <c:v>เลย</c:v>
                </c:pt>
                <c:pt idx="4">
                  <c:v>หนองคาย</c:v>
                </c:pt>
                <c:pt idx="5">
                  <c:v>สกลนคร</c:v>
                </c:pt>
                <c:pt idx="6">
                  <c:v>นครพนม</c:v>
                </c:pt>
              </c:strCache>
            </c:strRef>
          </c:cat>
          <c:val>
            <c:numRef>
              <c:f>Sheet1!$D$2:$D$8</c:f>
              <c:numCache>
                <c:formatCode>_(* #,##0.00_);_(* \(#,##0.00\);_(* "-"??_);_(@_)</c:formatCode>
                <c:ptCount val="7"/>
                <c:pt idx="0">
                  <c:v>-7.6923076923076925</c:v>
                </c:pt>
                <c:pt idx="1">
                  <c:v>-2.5313850586540441</c:v>
                </c:pt>
                <c:pt idx="2">
                  <c:v>10.397103050389738</c:v>
                </c:pt>
                <c:pt idx="3">
                  <c:v>-4.4363193174893354</c:v>
                </c:pt>
                <c:pt idx="4">
                  <c:v>3.3841970086115727</c:v>
                </c:pt>
                <c:pt idx="5">
                  <c:v>3.8119705596444939</c:v>
                </c:pt>
                <c:pt idx="6">
                  <c:v>5.1923678448545507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303000"/>
        <c:axId val="460302608"/>
      </c:lineChart>
      <c:catAx>
        <c:axId val="46030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60302216"/>
        <c:crosses val="autoZero"/>
        <c:auto val="1"/>
        <c:lblAlgn val="ctr"/>
        <c:lblOffset val="100"/>
        <c:noMultiLvlLbl val="0"/>
      </c:catAx>
      <c:valAx>
        <c:axId val="460302216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60301824"/>
        <c:crosses val="autoZero"/>
        <c:crossBetween val="between"/>
      </c:valAx>
      <c:valAx>
        <c:axId val="460302608"/>
        <c:scaling>
          <c:orientation val="minMax"/>
        </c:scaling>
        <c:delete val="1"/>
        <c:axPos val="r"/>
        <c:numFmt formatCode="_(* #,##0.00_);_(* \(#,##0.00\);_(* &quot;-&quot;??_);_(@_)" sourceLinked="1"/>
        <c:majorTickMark val="out"/>
        <c:minorTickMark val="none"/>
        <c:tickLblPos val="nextTo"/>
        <c:crossAx val="460303000"/>
        <c:crosses val="max"/>
        <c:crossBetween val="between"/>
      </c:valAx>
      <c:catAx>
        <c:axId val="460303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603026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</c:dTable>
      <c:spPr>
        <a:solidFill>
          <a:schemeClr val="bg1">
            <a:lumMod val="9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D5341-BE31-4DB7-A54A-B7BC0B2DAA5C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AD044-D452-406C-B900-9813E99939AD}">
      <dgm:prSet phldrT="[Text]"/>
      <dgm:spPr/>
      <dgm:t>
        <a:bodyPr/>
        <a:lstStyle/>
        <a:p>
          <a:pPr algn="ctr"/>
          <a:r>
            <a:rPr lang="th-TH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กลุ่มโรค </a:t>
          </a:r>
          <a:r>
            <a:rPr lang="en-US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ODS </a:t>
          </a:r>
          <a:r>
            <a:rPr lang="th-TH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(ปัจจุบัน)</a:t>
          </a:r>
        </a:p>
      </dgm:t>
    </dgm:pt>
    <dgm:pt modelId="{D274589B-BA56-4AA8-9E36-A8AE2037A277}" type="parTrans" cxnId="{EE033A83-EA5B-4134-A5E4-E80872F6A77C}">
      <dgm:prSet/>
      <dgm:spPr/>
      <dgm:t>
        <a:bodyPr/>
        <a:lstStyle/>
        <a:p>
          <a:endParaRPr lang="th-TH"/>
        </a:p>
      </dgm:t>
    </dgm:pt>
    <dgm:pt modelId="{182FF220-00E5-46EF-AF03-5CDD60DD3BAB}" type="sibTrans" cxnId="{EE033A83-EA5B-4134-A5E4-E80872F6A77C}">
      <dgm:prSet/>
      <dgm:spPr/>
      <dgm:t>
        <a:bodyPr/>
        <a:lstStyle/>
        <a:p>
          <a:endParaRPr lang="th-TH"/>
        </a:p>
      </dgm:t>
    </dgm:pt>
    <dgm:pt modelId="{FCA07CA7-FC31-4972-8EE2-5385BBAC2B22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ริดสีดวงทวาร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Hemorrhoid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 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B798699-E2A6-4C0C-AA4A-1B5D4935F2D7}" type="parTrans" cxnId="{C654CB0D-6913-40F5-8E7F-CEB6EC9AA7B6}">
      <dgm:prSet/>
      <dgm:spPr/>
      <dgm:t>
        <a:bodyPr/>
        <a:lstStyle/>
        <a:p>
          <a:endParaRPr lang="th-TH"/>
        </a:p>
      </dgm:t>
    </dgm:pt>
    <dgm:pt modelId="{4E4CBBFB-2C8D-4E97-90A9-EEAD32FDFEF7}" type="sibTrans" cxnId="{C654CB0D-6913-40F5-8E7F-CEB6EC9AA7B6}">
      <dgm:prSet/>
      <dgm:spPr/>
      <dgm:t>
        <a:bodyPr/>
        <a:lstStyle/>
        <a:p>
          <a:endParaRPr lang="th-TH"/>
        </a:p>
      </dgm:t>
    </dgm:pt>
    <dgm:pt modelId="{E4CE7EFA-FE67-4009-95BB-EB8CAE85A015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4.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ภาวะเลือดออกผิดปกติทางช่องคลอด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Vaginal bleeding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695E5FE-F2F7-403A-9C79-27DADDA587A7}" type="parTrans" cxnId="{A84D0591-E70F-473B-916F-578D436C3769}">
      <dgm:prSet/>
      <dgm:spPr/>
      <dgm:t>
        <a:bodyPr/>
        <a:lstStyle/>
        <a:p>
          <a:endParaRPr lang="th-TH"/>
        </a:p>
      </dgm:t>
    </dgm:pt>
    <dgm:pt modelId="{0164C264-E283-4CE3-9396-E17B0A7780C1}" type="sibTrans" cxnId="{A84D0591-E70F-473B-916F-578D436C3769}">
      <dgm:prSet/>
      <dgm:spPr/>
      <dgm:t>
        <a:bodyPr/>
        <a:lstStyle/>
        <a:p>
          <a:endParaRPr lang="th-TH"/>
        </a:p>
      </dgm:t>
    </dgm:pt>
    <dgm:pt modelId="{48132F69-31F0-4226-BF4E-2EF144A8FEDA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5.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หลอดเลือดดำของหลอดอาหาร กระเพาะอาหารขอด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Esophageal </a:t>
          </a:r>
          <a:r>
            <a:rPr lang="en-US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varices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Gastric </a:t>
          </a:r>
          <a:r>
            <a:rPr lang="en-US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varices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B815C4D-17D6-4983-AB55-94BC69943C51}" type="parTrans" cxnId="{3B3861DE-8051-495E-84D7-3D329943C245}">
      <dgm:prSet/>
      <dgm:spPr/>
      <dgm:t>
        <a:bodyPr/>
        <a:lstStyle/>
        <a:p>
          <a:endParaRPr lang="th-TH"/>
        </a:p>
      </dgm:t>
    </dgm:pt>
    <dgm:pt modelId="{C616ADC6-37B0-40D8-BA7F-F04AABFA69AC}" type="sibTrans" cxnId="{3B3861DE-8051-495E-84D7-3D329943C245}">
      <dgm:prSet/>
      <dgm:spPr/>
      <dgm:t>
        <a:bodyPr/>
        <a:lstStyle/>
        <a:p>
          <a:endParaRPr lang="th-TH"/>
        </a:p>
      </dgm:t>
    </dgm:pt>
    <dgm:pt modelId="{D22A35FC-C4BF-4495-AE26-64C9ADD3B831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6.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ภาวะหลอดอาหารตีบ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Esophageal stricture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17EEF5-2B62-485C-BA85-D8C35E2AC434}" type="parTrans" cxnId="{86EEF985-9EEE-453C-B7C1-4AAEF966D721}">
      <dgm:prSet/>
      <dgm:spPr/>
      <dgm:t>
        <a:bodyPr/>
        <a:lstStyle/>
        <a:p>
          <a:endParaRPr lang="th-TH"/>
        </a:p>
      </dgm:t>
    </dgm:pt>
    <dgm:pt modelId="{E9BECDBB-0709-4E45-8C5F-7FED0BA84176}" type="sibTrans" cxnId="{86EEF985-9EEE-453C-B7C1-4AAEF966D721}">
      <dgm:prSet/>
      <dgm:spPr/>
      <dgm:t>
        <a:bodyPr/>
        <a:lstStyle/>
        <a:p>
          <a:endParaRPr lang="th-TH"/>
        </a:p>
      </dgm:t>
    </dgm:pt>
    <dgm:pt modelId="{EA62A899-BA83-4B64-8945-0767A8DC000E}">
      <dgm:prSet/>
      <dgm:spPr/>
      <dgm:t>
        <a:bodyPr/>
        <a:lstStyle/>
        <a:p>
          <a:pPr algn="l"/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7. 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มะเร็งหลอดอาหารระยะลุกลามที่อุดตัน (</a:t>
          </a:r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Obstructive esophageal cancer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tumor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2AE3091-2180-4646-AAF7-AF6BAE5C3786}" type="parTrans" cxnId="{3F1B9E0D-ECA8-4243-B86D-7F61F3134DA6}">
      <dgm:prSet/>
      <dgm:spPr/>
      <dgm:t>
        <a:bodyPr/>
        <a:lstStyle/>
        <a:p>
          <a:endParaRPr lang="th-TH"/>
        </a:p>
      </dgm:t>
    </dgm:pt>
    <dgm:pt modelId="{FCC471FA-0CB3-4B16-8939-67451F93797C}" type="sibTrans" cxnId="{3F1B9E0D-ECA8-4243-B86D-7F61F3134DA6}">
      <dgm:prSet/>
      <dgm:spPr/>
      <dgm:t>
        <a:bodyPr/>
        <a:lstStyle/>
        <a:p>
          <a:endParaRPr lang="th-TH"/>
        </a:p>
      </dgm:t>
    </dgm:pt>
    <dgm:pt modelId="{7B3665AF-39D3-47FF-8BCB-9FB3C32883AF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8.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ติ่งเนื้องอกลำไส้ใหญ่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Colorectal polyp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BCBD939-C5CE-4FFE-A004-B213AA0078C6}" type="parTrans" cxnId="{A0E0DE2E-3D92-4A76-A7B1-6FBDD580DE59}">
      <dgm:prSet/>
      <dgm:spPr/>
      <dgm:t>
        <a:bodyPr/>
        <a:lstStyle/>
        <a:p>
          <a:endParaRPr lang="th-TH"/>
        </a:p>
      </dgm:t>
    </dgm:pt>
    <dgm:pt modelId="{D9403C35-C122-44E5-BF96-2E952CC295FA}" type="sibTrans" cxnId="{A0E0DE2E-3D92-4A76-A7B1-6FBDD580DE59}">
      <dgm:prSet/>
      <dgm:spPr/>
      <dgm:t>
        <a:bodyPr/>
        <a:lstStyle/>
        <a:p>
          <a:endParaRPr lang="th-TH"/>
        </a:p>
      </dgm:t>
    </dgm:pt>
    <dgm:pt modelId="{048F6361-CA8E-4157-9DA8-D4400B00DAF0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นิ่วในท่อน้ำดี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Bile duct stone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587597E-712F-452E-A068-BE83472684A4}" type="parTrans" cxnId="{B34AE9B2-981D-4F43-9A78-C76178A5552F}">
      <dgm:prSet/>
      <dgm:spPr/>
      <dgm:t>
        <a:bodyPr/>
        <a:lstStyle/>
        <a:p>
          <a:endParaRPr lang="th-TH"/>
        </a:p>
      </dgm:t>
    </dgm:pt>
    <dgm:pt modelId="{28B73973-CFDD-4A2D-88F8-190361BD69DD}" type="sibTrans" cxnId="{B34AE9B2-981D-4F43-9A78-C76178A5552F}">
      <dgm:prSet/>
      <dgm:spPr/>
      <dgm:t>
        <a:bodyPr/>
        <a:lstStyle/>
        <a:p>
          <a:endParaRPr lang="th-TH"/>
        </a:p>
      </dgm:t>
    </dgm:pt>
    <dgm:pt modelId="{458F96FB-E70A-4DFE-82B4-D6A4952347D5}">
      <dgm:prSet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10.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นิ่วในท่อตับอ่อน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Pancreatic duct stone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F4191DF-B2F3-41ED-9FA8-9C76126970CD}" type="parTrans" cxnId="{FA7DD0E8-9F88-449B-9E83-5D7EE4FE8054}">
      <dgm:prSet/>
      <dgm:spPr/>
      <dgm:t>
        <a:bodyPr/>
        <a:lstStyle/>
        <a:p>
          <a:endParaRPr lang="th-TH"/>
        </a:p>
      </dgm:t>
    </dgm:pt>
    <dgm:pt modelId="{599371DE-40A6-447B-8A02-76A0BB9DC8DB}" type="sibTrans" cxnId="{FA7DD0E8-9F88-449B-9E83-5D7EE4FE8054}">
      <dgm:prSet/>
      <dgm:spPr/>
      <dgm:t>
        <a:bodyPr/>
        <a:lstStyle/>
        <a:p>
          <a:endParaRPr lang="th-TH"/>
        </a:p>
      </dgm:t>
    </dgm:pt>
    <dgm:pt modelId="{B68FFC79-6B25-4BFE-8194-21E8B726BCA8}">
      <dgm:prSet/>
      <dgm:spPr/>
      <dgm:t>
        <a:bodyPr/>
        <a:lstStyle/>
        <a:p>
          <a:pPr algn="l"/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11. 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ภาวะท่อน้ำดีตีบ (</a:t>
          </a:r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Bile duct stricture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61DE605-6C22-4493-BC4D-31C0492B004F}" type="parTrans" cxnId="{12820C28-64AF-4A25-AAFA-263F92618CA6}">
      <dgm:prSet/>
      <dgm:spPr/>
      <dgm:t>
        <a:bodyPr/>
        <a:lstStyle/>
        <a:p>
          <a:endParaRPr lang="th-TH"/>
        </a:p>
      </dgm:t>
    </dgm:pt>
    <dgm:pt modelId="{D80DBACA-539E-461A-B9B6-14295E38A901}" type="sibTrans" cxnId="{12820C28-64AF-4A25-AAFA-263F92618CA6}">
      <dgm:prSet/>
      <dgm:spPr/>
      <dgm:t>
        <a:bodyPr/>
        <a:lstStyle/>
        <a:p>
          <a:endParaRPr lang="th-TH"/>
        </a:p>
      </dgm:t>
    </dgm:pt>
    <dgm:pt modelId="{8E07C2B8-6A02-4F8B-A968-69D48B79889F}">
      <dgm:prSet/>
      <dgm:spPr/>
      <dgm:t>
        <a:bodyPr/>
        <a:lstStyle/>
        <a:p>
          <a:pPr algn="l"/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12. 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ภาวะท่อตับอ่อนตีบ (</a:t>
          </a:r>
          <a:r>
            <a:rPr lang="en-US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Pancreatic duct stricture</a:t>
          </a:r>
          <a:r>
            <a:rPr lang="th-TH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     </a:t>
          </a:r>
          <a:endParaRPr lang="th-TH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95B51AB-A231-4EE2-A9DC-C7CBCF588DD4}" type="parTrans" cxnId="{03128897-EEDC-41A6-B360-228F12030204}">
      <dgm:prSet/>
      <dgm:spPr/>
      <dgm:t>
        <a:bodyPr/>
        <a:lstStyle/>
        <a:p>
          <a:endParaRPr lang="th-TH"/>
        </a:p>
      </dgm:t>
    </dgm:pt>
    <dgm:pt modelId="{65E792B8-9027-4E4D-81D3-BC5FF72C668F}" type="sibTrans" cxnId="{03128897-EEDC-41A6-B360-228F12030204}">
      <dgm:prSet/>
      <dgm:spPr/>
      <dgm:t>
        <a:bodyPr/>
        <a:lstStyle/>
        <a:p>
          <a:endParaRPr lang="th-TH"/>
        </a:p>
      </dgm:t>
    </dgm:pt>
    <dgm:pt modelId="{987A34D4-4B8C-47F8-ACBF-264FDA5415D0}">
      <dgm:prSet phldrT="[Text]"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ไส้เลื่อนขาหนีบ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Inguinal hernia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EF000FA-9FDC-4AB1-9A70-02AF5B169AF7}" type="sibTrans" cxnId="{801A7A62-5466-4E11-8491-BF7C7B5F9C19}">
      <dgm:prSet/>
      <dgm:spPr/>
      <dgm:t>
        <a:bodyPr/>
        <a:lstStyle/>
        <a:p>
          <a:endParaRPr lang="th-TH"/>
        </a:p>
      </dgm:t>
    </dgm:pt>
    <dgm:pt modelId="{0F4DB73E-F24E-452D-87DC-00BD9C30EF54}" type="parTrans" cxnId="{801A7A62-5466-4E11-8491-BF7C7B5F9C19}">
      <dgm:prSet/>
      <dgm:spPr/>
      <dgm:t>
        <a:bodyPr/>
        <a:lstStyle/>
        <a:p>
          <a:endParaRPr lang="th-TH"/>
        </a:p>
      </dgm:t>
    </dgm:pt>
    <dgm:pt modelId="{CF50B819-D750-4A28-A676-B80980A5DE96}">
      <dgm:prSet phldrT="[Text]"/>
      <dgm:spPr/>
      <dgm:t>
        <a:bodyPr/>
        <a:lstStyle/>
        <a:p>
          <a:pPr algn="l"/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2. 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ถุงน้ำอัณฑะ (</a:t>
          </a:r>
          <a:r>
            <a:rPr lang="en-U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Hydrocele</a:t>
          </a:r>
          <a:r>
            <a:rPr lang="th-TH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th-TH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61E58E4-A49D-4979-B12C-DEBB007CA799}" type="parTrans" cxnId="{F401415D-5269-4828-B11E-11051600E6DB}">
      <dgm:prSet/>
      <dgm:spPr/>
    </dgm:pt>
    <dgm:pt modelId="{472FB15A-011F-4FE3-A40C-3713385AEEF5}" type="sibTrans" cxnId="{F401415D-5269-4828-B11E-11051600E6DB}">
      <dgm:prSet/>
      <dgm:spPr/>
    </dgm:pt>
    <dgm:pt modelId="{1B63934A-C40B-427D-B6E7-1BDD4088FA77}" type="pres">
      <dgm:prSet presAssocID="{64BD5341-BE31-4DB7-A54A-B7BC0B2DAA5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532CE90-E8B7-4B51-99BF-E098A0C46305}" type="pres">
      <dgm:prSet presAssocID="{183AD044-D452-406C-B900-9813E99939AD}" presName="node" presStyleLbl="node1" presStyleIdx="0" presStyleCnt="1" custScaleX="158760" custScaleY="29117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3128897-EEDC-41A6-B360-228F12030204}" srcId="{183AD044-D452-406C-B900-9813E99939AD}" destId="{8E07C2B8-6A02-4F8B-A968-69D48B79889F}" srcOrd="11" destOrd="0" parTransId="{A95B51AB-A231-4EE2-A9DC-C7CBCF588DD4}" sibTransId="{65E792B8-9027-4E4D-81D3-BC5FF72C668F}"/>
    <dgm:cxn modelId="{7A0D89ED-D4B8-4D22-82E5-E14239178347}" type="presOf" srcId="{987A34D4-4B8C-47F8-ACBF-264FDA5415D0}" destId="{D532CE90-E8B7-4B51-99BF-E098A0C46305}" srcOrd="0" destOrd="1" presId="urn:microsoft.com/office/officeart/2005/8/layout/process5"/>
    <dgm:cxn modelId="{F401415D-5269-4828-B11E-11051600E6DB}" srcId="{183AD044-D452-406C-B900-9813E99939AD}" destId="{CF50B819-D750-4A28-A676-B80980A5DE96}" srcOrd="1" destOrd="0" parTransId="{B61E58E4-A49D-4979-B12C-DEBB007CA799}" sibTransId="{472FB15A-011F-4FE3-A40C-3713385AEEF5}"/>
    <dgm:cxn modelId="{6AFDBE5B-664F-4313-91DE-6E49329CAEAE}" type="presOf" srcId="{B68FFC79-6B25-4BFE-8194-21E8B726BCA8}" destId="{D532CE90-E8B7-4B51-99BF-E098A0C46305}" srcOrd="0" destOrd="11" presId="urn:microsoft.com/office/officeart/2005/8/layout/process5"/>
    <dgm:cxn modelId="{3F1B9E0D-ECA8-4243-B86D-7F61F3134DA6}" srcId="{183AD044-D452-406C-B900-9813E99939AD}" destId="{EA62A899-BA83-4B64-8945-0767A8DC000E}" srcOrd="6" destOrd="0" parTransId="{D2AE3091-2180-4646-AAF7-AF6BAE5C3786}" sibTransId="{FCC471FA-0CB3-4B16-8939-67451F93797C}"/>
    <dgm:cxn modelId="{A15D8D84-A592-4714-AC28-4DCAE60F6CFB}" type="presOf" srcId="{048F6361-CA8E-4157-9DA8-D4400B00DAF0}" destId="{D532CE90-E8B7-4B51-99BF-E098A0C46305}" srcOrd="0" destOrd="9" presId="urn:microsoft.com/office/officeart/2005/8/layout/process5"/>
    <dgm:cxn modelId="{FB9A9E04-4690-4541-8C2F-1439708C0C20}" type="presOf" srcId="{E4CE7EFA-FE67-4009-95BB-EB8CAE85A015}" destId="{D532CE90-E8B7-4B51-99BF-E098A0C46305}" srcOrd="0" destOrd="4" presId="urn:microsoft.com/office/officeart/2005/8/layout/process5"/>
    <dgm:cxn modelId="{1B79ADA0-5D26-43AB-B7BA-9174A43A6A6E}" type="presOf" srcId="{8E07C2B8-6A02-4F8B-A968-69D48B79889F}" destId="{D532CE90-E8B7-4B51-99BF-E098A0C46305}" srcOrd="0" destOrd="12" presId="urn:microsoft.com/office/officeart/2005/8/layout/process5"/>
    <dgm:cxn modelId="{0115F3DC-E712-425E-AF31-E285C823DCC1}" type="presOf" srcId="{EA62A899-BA83-4B64-8945-0767A8DC000E}" destId="{D532CE90-E8B7-4B51-99BF-E098A0C46305}" srcOrd="0" destOrd="7" presId="urn:microsoft.com/office/officeart/2005/8/layout/process5"/>
    <dgm:cxn modelId="{801A7A62-5466-4E11-8491-BF7C7B5F9C19}" srcId="{183AD044-D452-406C-B900-9813E99939AD}" destId="{987A34D4-4B8C-47F8-ACBF-264FDA5415D0}" srcOrd="0" destOrd="0" parTransId="{0F4DB73E-F24E-452D-87DC-00BD9C30EF54}" sibTransId="{6EF000FA-9FDC-4AB1-9A70-02AF5B169AF7}"/>
    <dgm:cxn modelId="{AF5377CB-879E-4FD1-A191-C82A27BCB9B3}" type="presOf" srcId="{CF50B819-D750-4A28-A676-B80980A5DE96}" destId="{D532CE90-E8B7-4B51-99BF-E098A0C46305}" srcOrd="0" destOrd="2" presId="urn:microsoft.com/office/officeart/2005/8/layout/process5"/>
    <dgm:cxn modelId="{FA7DD0E8-9F88-449B-9E83-5D7EE4FE8054}" srcId="{183AD044-D452-406C-B900-9813E99939AD}" destId="{458F96FB-E70A-4DFE-82B4-D6A4952347D5}" srcOrd="9" destOrd="0" parTransId="{AF4191DF-B2F3-41ED-9FA8-9C76126970CD}" sibTransId="{599371DE-40A6-447B-8A02-76A0BB9DC8DB}"/>
    <dgm:cxn modelId="{E8131D80-6369-430C-B009-327F683D72D0}" type="presOf" srcId="{D22A35FC-C4BF-4495-AE26-64C9ADD3B831}" destId="{D532CE90-E8B7-4B51-99BF-E098A0C46305}" srcOrd="0" destOrd="6" presId="urn:microsoft.com/office/officeart/2005/8/layout/process5"/>
    <dgm:cxn modelId="{AF0A1BCD-A99D-4032-8A41-C61F60CB8A20}" type="presOf" srcId="{7B3665AF-39D3-47FF-8BCB-9FB3C32883AF}" destId="{D532CE90-E8B7-4B51-99BF-E098A0C46305}" srcOrd="0" destOrd="8" presId="urn:microsoft.com/office/officeart/2005/8/layout/process5"/>
    <dgm:cxn modelId="{EE033A83-EA5B-4134-A5E4-E80872F6A77C}" srcId="{64BD5341-BE31-4DB7-A54A-B7BC0B2DAA5C}" destId="{183AD044-D452-406C-B900-9813E99939AD}" srcOrd="0" destOrd="0" parTransId="{D274589B-BA56-4AA8-9E36-A8AE2037A277}" sibTransId="{182FF220-00E5-46EF-AF03-5CDD60DD3BAB}"/>
    <dgm:cxn modelId="{C7F71B99-77B3-4A1F-9947-373EDA32B3D2}" type="presOf" srcId="{FCA07CA7-FC31-4972-8EE2-5385BBAC2B22}" destId="{D532CE90-E8B7-4B51-99BF-E098A0C46305}" srcOrd="0" destOrd="3" presId="urn:microsoft.com/office/officeart/2005/8/layout/process5"/>
    <dgm:cxn modelId="{1D0D5221-AA90-412E-AC6A-F2E46EFD8FCE}" type="presOf" srcId="{64BD5341-BE31-4DB7-A54A-B7BC0B2DAA5C}" destId="{1B63934A-C40B-427D-B6E7-1BDD4088FA77}" srcOrd="0" destOrd="0" presId="urn:microsoft.com/office/officeart/2005/8/layout/process5"/>
    <dgm:cxn modelId="{C654CB0D-6913-40F5-8E7F-CEB6EC9AA7B6}" srcId="{183AD044-D452-406C-B900-9813E99939AD}" destId="{FCA07CA7-FC31-4972-8EE2-5385BBAC2B22}" srcOrd="2" destOrd="0" parTransId="{BB798699-E2A6-4C0C-AA4A-1B5D4935F2D7}" sibTransId="{4E4CBBFB-2C8D-4E97-90A9-EEAD32FDFEF7}"/>
    <dgm:cxn modelId="{A0E0DE2E-3D92-4A76-A7B1-6FBDD580DE59}" srcId="{183AD044-D452-406C-B900-9813E99939AD}" destId="{7B3665AF-39D3-47FF-8BCB-9FB3C32883AF}" srcOrd="7" destOrd="0" parTransId="{8BCBD939-C5CE-4FFE-A004-B213AA0078C6}" sibTransId="{D9403C35-C122-44E5-BF96-2E952CC295FA}"/>
    <dgm:cxn modelId="{A84D0591-E70F-473B-916F-578D436C3769}" srcId="{183AD044-D452-406C-B900-9813E99939AD}" destId="{E4CE7EFA-FE67-4009-95BB-EB8CAE85A015}" srcOrd="3" destOrd="0" parTransId="{2695E5FE-F2F7-403A-9C79-27DADDA587A7}" sibTransId="{0164C264-E283-4CE3-9396-E17B0A7780C1}"/>
    <dgm:cxn modelId="{3B3861DE-8051-495E-84D7-3D329943C245}" srcId="{183AD044-D452-406C-B900-9813E99939AD}" destId="{48132F69-31F0-4226-BF4E-2EF144A8FEDA}" srcOrd="4" destOrd="0" parTransId="{2B815C4D-17D6-4983-AB55-94BC69943C51}" sibTransId="{C616ADC6-37B0-40D8-BA7F-F04AABFA69AC}"/>
    <dgm:cxn modelId="{B34AE9B2-981D-4F43-9A78-C76178A5552F}" srcId="{183AD044-D452-406C-B900-9813E99939AD}" destId="{048F6361-CA8E-4157-9DA8-D4400B00DAF0}" srcOrd="8" destOrd="0" parTransId="{4587597E-712F-452E-A068-BE83472684A4}" sibTransId="{28B73973-CFDD-4A2D-88F8-190361BD69DD}"/>
    <dgm:cxn modelId="{12820C28-64AF-4A25-AAFA-263F92618CA6}" srcId="{183AD044-D452-406C-B900-9813E99939AD}" destId="{B68FFC79-6B25-4BFE-8194-21E8B726BCA8}" srcOrd="10" destOrd="0" parTransId="{961DE605-6C22-4493-BC4D-31C0492B004F}" sibTransId="{D80DBACA-539E-461A-B9B6-14295E38A901}"/>
    <dgm:cxn modelId="{86EEF985-9EEE-453C-B7C1-4AAEF966D721}" srcId="{183AD044-D452-406C-B900-9813E99939AD}" destId="{D22A35FC-C4BF-4495-AE26-64C9ADD3B831}" srcOrd="5" destOrd="0" parTransId="{9117EEF5-2B62-485C-BA85-D8C35E2AC434}" sibTransId="{E9BECDBB-0709-4E45-8C5F-7FED0BA84176}"/>
    <dgm:cxn modelId="{8ABD43BC-45C5-4DD2-9502-B29859F3A6B4}" type="presOf" srcId="{183AD044-D452-406C-B900-9813E99939AD}" destId="{D532CE90-E8B7-4B51-99BF-E098A0C46305}" srcOrd="0" destOrd="0" presId="urn:microsoft.com/office/officeart/2005/8/layout/process5"/>
    <dgm:cxn modelId="{80F6F960-8083-4817-A45D-97E157E3F939}" type="presOf" srcId="{48132F69-31F0-4226-BF4E-2EF144A8FEDA}" destId="{D532CE90-E8B7-4B51-99BF-E098A0C46305}" srcOrd="0" destOrd="5" presId="urn:microsoft.com/office/officeart/2005/8/layout/process5"/>
    <dgm:cxn modelId="{DD4B816C-18D2-4A15-9A29-CD5E65ACE9D5}" type="presOf" srcId="{458F96FB-E70A-4DFE-82B4-D6A4952347D5}" destId="{D532CE90-E8B7-4B51-99BF-E098A0C46305}" srcOrd="0" destOrd="10" presId="urn:microsoft.com/office/officeart/2005/8/layout/process5"/>
    <dgm:cxn modelId="{F6C68681-F182-44BF-A572-4B49956005CA}" type="presParOf" srcId="{1B63934A-C40B-427D-B6E7-1BDD4088FA77}" destId="{D532CE90-E8B7-4B51-99BF-E098A0C46305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D4E654-4C32-4830-907B-8A1E99B6E66C}" type="doc">
      <dgm:prSet loTypeId="urn:microsoft.com/office/officeart/2005/8/layout/process2" loCatId="process" qsTypeId="urn:microsoft.com/office/officeart/2005/8/quickstyle/3d3" qsCatId="3D" csTypeId="urn:microsoft.com/office/officeart/2005/8/colors/colorful2" csCatId="colorful" phldr="1"/>
      <dgm:spPr/>
    </dgm:pt>
    <dgm:pt modelId="{0422BDAD-D5A0-41EB-8BC1-D4B437BC6A8C}">
      <dgm:prSet phldrT="[Text]" custT="1"/>
      <dgm:spPr/>
      <dgm:t>
        <a:bodyPr/>
        <a:lstStyle/>
        <a:p>
          <a:r>
            <a:rPr lang="th-TH" sz="1800" b="1" dirty="0">
              <a:latin typeface="Tahoma" pitchFamily="34" charset="0"/>
              <a:ea typeface="Tahoma" pitchFamily="34" charset="0"/>
              <a:cs typeface="Tahoma" pitchFamily="34" charset="0"/>
            </a:rPr>
            <a:t>หน่วยบริการแจ้งความประสงค์ (เสนอ </a:t>
          </a:r>
          <a:r>
            <a:rPr lang="en-US" sz="1800" b="1" dirty="0">
              <a:latin typeface="Tahoma" pitchFamily="34" charset="0"/>
              <a:ea typeface="Tahoma" pitchFamily="34" charset="0"/>
              <a:cs typeface="Tahoma" pitchFamily="34" charset="0"/>
            </a:rPr>
            <a:t>SAR</a:t>
          </a:r>
          <a:r>
            <a:rPr lang="th-TH" sz="1800" b="1" dirty="0">
              <a:latin typeface="Tahoma" pitchFamily="34" charset="0"/>
              <a:ea typeface="Tahoma" pitchFamily="34" charset="0"/>
              <a:cs typeface="Tahoma" pitchFamily="34" charset="0"/>
            </a:rPr>
            <a:t>) </a:t>
          </a:r>
        </a:p>
      </dgm:t>
    </dgm:pt>
    <dgm:pt modelId="{DEA646F9-833B-4B45-8B52-7A3CC79FD837}" type="parTrans" cxnId="{20FA4911-0835-49F2-B03B-056035FC9819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A94A8725-3E3B-4523-B884-6683E1E19556}" type="sibTrans" cxnId="{20FA4911-0835-49F2-B03B-056035FC9819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AFF98033-10F8-4FE7-BF6A-E7A23F34B17D}">
      <dgm:prSet phldrT="[Text]" custT="1"/>
      <dgm:spPr>
        <a:solidFill>
          <a:schemeClr val="accent5"/>
        </a:solidFill>
      </dgm:spPr>
      <dgm:t>
        <a:bodyPr/>
        <a:lstStyle/>
        <a:p>
          <a:r>
            <a:rPr lang="th-TH" sz="1800" b="1" i="0" u="none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กรมการแพทย์</a:t>
          </a:r>
        </a:p>
        <a:p>
          <a:pPr rtl="0"/>
          <a:r>
            <a:rPr lang="th-TH" sz="1800" b="1" i="0" u="none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ส่งรายชื่อหน่วยบริการให้ สปสช.</a:t>
          </a:r>
          <a:endParaRPr lang="th-TH" sz="1800" b="1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DC6555-3409-4D55-8BCF-96E5A1692314}" type="parTrans" cxnId="{E9BD78C3-A59E-4C79-965C-F294FA983993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744C8904-859A-45A3-B6BC-CDD1353B6770}" type="sibTrans" cxnId="{E9BD78C3-A59E-4C79-965C-F294FA983993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C551AC91-99DB-485C-92E9-5AC853B37E57}">
      <dgm:prSet phldrT="[Text]" custT="1"/>
      <dgm:spPr/>
      <dgm:t>
        <a:bodyPr/>
        <a:lstStyle/>
        <a:p>
          <a:r>
            <a:rPr lang="th-TH" sz="1600" b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คณะกรรมการ </a:t>
          </a:r>
          <a:r>
            <a:rPr lang="en-US" sz="1600" b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ODS</a:t>
          </a:r>
          <a:r>
            <a:rPr lang="th-TH" sz="1600" b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ตรวจประเมินหน่วยบริการ</a:t>
          </a:r>
          <a:endParaRPr lang="th-TH" sz="16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A6FD5C5-C043-41BA-BEFB-AEF73B1049A9}" type="parTrans" cxnId="{D2A8EA71-A11A-4E41-B694-DA53C9D551B8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5CB89B17-5B85-4524-8525-E74CCA07A899}" type="sibTrans" cxnId="{D2A8EA71-A11A-4E41-B694-DA53C9D551B8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D5D0992C-0C18-4304-8BD4-73D210A51B40}">
      <dgm:prSet phldrT="[Text]" custT="1"/>
      <dgm:spPr/>
      <dgm:t>
        <a:bodyPr/>
        <a:lstStyle/>
        <a:p>
          <a:r>
            <a:rPr lang="th-TH" sz="1800" b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สปสช.ขึ้นทะเบียนหน่วยบริการ</a:t>
          </a:r>
          <a:endParaRPr lang="th-TH" sz="1800" b="1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22A4579-A907-4AE9-AC2E-2736F7DFE709}" type="parTrans" cxnId="{8D9FF837-F2F1-4979-9844-F0D509447B99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23879F5E-6A33-457C-97D8-D759F4BA3422}" type="sibTrans" cxnId="{8D9FF837-F2F1-4979-9844-F0D509447B99}">
      <dgm:prSet/>
      <dgm:spPr/>
      <dgm:t>
        <a:bodyPr/>
        <a:lstStyle/>
        <a:p>
          <a:endParaRPr lang="th-TH">
            <a:solidFill>
              <a:schemeClr val="tx2"/>
            </a:solidFill>
          </a:endParaRPr>
        </a:p>
      </dgm:t>
    </dgm:pt>
    <dgm:pt modelId="{61425A18-45E7-4631-BD24-1321C1881C6C}" type="pres">
      <dgm:prSet presAssocID="{DCD4E654-4C32-4830-907B-8A1E99B6E66C}" presName="linearFlow" presStyleCnt="0">
        <dgm:presLayoutVars>
          <dgm:resizeHandles val="exact"/>
        </dgm:presLayoutVars>
      </dgm:prSet>
      <dgm:spPr/>
    </dgm:pt>
    <dgm:pt modelId="{78434BDE-DF8E-4E9E-81B9-0B4BAED998A1}" type="pres">
      <dgm:prSet presAssocID="{0422BDAD-D5A0-41EB-8BC1-D4B437BC6A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EF31C4F-B40E-40E5-9926-FC60CDA97821}" type="pres">
      <dgm:prSet presAssocID="{A94A8725-3E3B-4523-B884-6683E1E19556}" presName="sibTrans" presStyleLbl="sibTrans2D1" presStyleIdx="0" presStyleCnt="3"/>
      <dgm:spPr/>
      <dgm:t>
        <a:bodyPr/>
        <a:lstStyle/>
        <a:p>
          <a:endParaRPr lang="th-TH"/>
        </a:p>
      </dgm:t>
    </dgm:pt>
    <dgm:pt modelId="{A166BEDD-8140-4FFE-8BFF-3A412C78A1FC}" type="pres">
      <dgm:prSet presAssocID="{A94A8725-3E3B-4523-B884-6683E1E19556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48ACAF74-F895-400A-8687-700A0ED6E668}" type="pres">
      <dgm:prSet presAssocID="{AFF98033-10F8-4FE7-BF6A-E7A23F34B17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63A7E06-A987-4FCD-B54E-FDD8B3C3D15F}" type="pres">
      <dgm:prSet presAssocID="{744C8904-859A-45A3-B6BC-CDD1353B6770}" presName="sibTrans" presStyleLbl="sibTrans2D1" presStyleIdx="1" presStyleCnt="3"/>
      <dgm:spPr/>
      <dgm:t>
        <a:bodyPr/>
        <a:lstStyle/>
        <a:p>
          <a:endParaRPr lang="th-TH"/>
        </a:p>
      </dgm:t>
    </dgm:pt>
    <dgm:pt modelId="{6096E96C-FBDE-4E65-8109-C778CE8143C2}" type="pres">
      <dgm:prSet presAssocID="{744C8904-859A-45A3-B6BC-CDD1353B6770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37121F1E-0C47-4DD3-8795-C7DD3507DD87}" type="pres">
      <dgm:prSet presAssocID="{C551AC91-99DB-485C-92E9-5AC853B37E57}" presName="node" presStyleLbl="node1" presStyleIdx="2" presStyleCnt="4" custScaleX="113589" custScaleY="132460">
        <dgm:presLayoutVars>
          <dgm:bulletEnabled val="1"/>
        </dgm:presLayoutVars>
      </dgm:prSet>
      <dgm:spPr>
        <a:prstGeom prst="diamond">
          <a:avLst/>
        </a:prstGeom>
      </dgm:spPr>
      <dgm:t>
        <a:bodyPr/>
        <a:lstStyle/>
        <a:p>
          <a:endParaRPr lang="th-TH"/>
        </a:p>
      </dgm:t>
    </dgm:pt>
    <dgm:pt modelId="{F0FE2C2D-E8D8-4658-B1CD-DA10D688ABA0}" type="pres">
      <dgm:prSet presAssocID="{5CB89B17-5B85-4524-8525-E74CCA07A899}" presName="sibTrans" presStyleLbl="sibTrans2D1" presStyleIdx="2" presStyleCnt="3"/>
      <dgm:spPr/>
      <dgm:t>
        <a:bodyPr/>
        <a:lstStyle/>
        <a:p>
          <a:endParaRPr lang="th-TH"/>
        </a:p>
      </dgm:t>
    </dgm:pt>
    <dgm:pt modelId="{11B0FB98-1D26-4B8A-9896-154A73E97C43}" type="pres">
      <dgm:prSet presAssocID="{5CB89B17-5B85-4524-8525-E74CCA07A899}" presName="connectorText" presStyleLbl="sibTrans2D1" presStyleIdx="2" presStyleCnt="3"/>
      <dgm:spPr/>
      <dgm:t>
        <a:bodyPr/>
        <a:lstStyle/>
        <a:p>
          <a:endParaRPr lang="th-TH"/>
        </a:p>
      </dgm:t>
    </dgm:pt>
    <dgm:pt modelId="{9A8FB036-9DBF-4ECD-8A51-685A2F4E9C21}" type="pres">
      <dgm:prSet presAssocID="{D5D0992C-0C18-4304-8BD4-73D210A51B4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60B870E-FDC7-4EDC-BE7D-317AA721EDDD}" type="presOf" srcId="{5CB89B17-5B85-4524-8525-E74CCA07A899}" destId="{11B0FB98-1D26-4B8A-9896-154A73E97C43}" srcOrd="1" destOrd="0" presId="urn:microsoft.com/office/officeart/2005/8/layout/process2"/>
    <dgm:cxn modelId="{5FF46F5F-5DE7-41AE-9715-E53A2986E276}" type="presOf" srcId="{744C8904-859A-45A3-B6BC-CDD1353B6770}" destId="{D63A7E06-A987-4FCD-B54E-FDD8B3C3D15F}" srcOrd="0" destOrd="0" presId="urn:microsoft.com/office/officeart/2005/8/layout/process2"/>
    <dgm:cxn modelId="{6D47D7A2-EED7-4DEC-A59B-25BFC599E291}" type="presOf" srcId="{5CB89B17-5B85-4524-8525-E74CCA07A899}" destId="{F0FE2C2D-E8D8-4658-B1CD-DA10D688ABA0}" srcOrd="0" destOrd="0" presId="urn:microsoft.com/office/officeart/2005/8/layout/process2"/>
    <dgm:cxn modelId="{E6373BC3-5A7C-4456-8D40-F9D7A353F50D}" type="presOf" srcId="{DCD4E654-4C32-4830-907B-8A1E99B6E66C}" destId="{61425A18-45E7-4631-BD24-1321C1881C6C}" srcOrd="0" destOrd="0" presId="urn:microsoft.com/office/officeart/2005/8/layout/process2"/>
    <dgm:cxn modelId="{E9BD78C3-A59E-4C79-965C-F294FA983993}" srcId="{DCD4E654-4C32-4830-907B-8A1E99B6E66C}" destId="{AFF98033-10F8-4FE7-BF6A-E7A23F34B17D}" srcOrd="1" destOrd="0" parTransId="{08DC6555-3409-4D55-8BCF-96E5A1692314}" sibTransId="{744C8904-859A-45A3-B6BC-CDD1353B6770}"/>
    <dgm:cxn modelId="{D2A8EA71-A11A-4E41-B694-DA53C9D551B8}" srcId="{DCD4E654-4C32-4830-907B-8A1E99B6E66C}" destId="{C551AC91-99DB-485C-92E9-5AC853B37E57}" srcOrd="2" destOrd="0" parTransId="{BA6FD5C5-C043-41BA-BEFB-AEF73B1049A9}" sibTransId="{5CB89B17-5B85-4524-8525-E74CCA07A899}"/>
    <dgm:cxn modelId="{0C1A0AC5-336B-4E80-B6CB-48D60B1E9AAA}" type="presOf" srcId="{A94A8725-3E3B-4523-B884-6683E1E19556}" destId="{DEF31C4F-B40E-40E5-9926-FC60CDA97821}" srcOrd="0" destOrd="0" presId="urn:microsoft.com/office/officeart/2005/8/layout/process2"/>
    <dgm:cxn modelId="{20FA4911-0835-49F2-B03B-056035FC9819}" srcId="{DCD4E654-4C32-4830-907B-8A1E99B6E66C}" destId="{0422BDAD-D5A0-41EB-8BC1-D4B437BC6A8C}" srcOrd="0" destOrd="0" parTransId="{DEA646F9-833B-4B45-8B52-7A3CC79FD837}" sibTransId="{A94A8725-3E3B-4523-B884-6683E1E19556}"/>
    <dgm:cxn modelId="{8D9FF837-F2F1-4979-9844-F0D509447B99}" srcId="{DCD4E654-4C32-4830-907B-8A1E99B6E66C}" destId="{D5D0992C-0C18-4304-8BD4-73D210A51B40}" srcOrd="3" destOrd="0" parTransId="{E22A4579-A907-4AE9-AC2E-2736F7DFE709}" sibTransId="{23879F5E-6A33-457C-97D8-D759F4BA3422}"/>
    <dgm:cxn modelId="{E3F4F86C-D586-43D2-ABAE-B2BA241D9621}" type="presOf" srcId="{C551AC91-99DB-485C-92E9-5AC853B37E57}" destId="{37121F1E-0C47-4DD3-8795-C7DD3507DD87}" srcOrd="0" destOrd="0" presId="urn:microsoft.com/office/officeart/2005/8/layout/process2"/>
    <dgm:cxn modelId="{1F1C0E3B-94B9-4DD4-8C18-B9657852F7DC}" type="presOf" srcId="{AFF98033-10F8-4FE7-BF6A-E7A23F34B17D}" destId="{48ACAF74-F895-400A-8687-700A0ED6E668}" srcOrd="0" destOrd="0" presId="urn:microsoft.com/office/officeart/2005/8/layout/process2"/>
    <dgm:cxn modelId="{C313EB02-F670-4F65-9A8B-3B8FE40E0CF0}" type="presOf" srcId="{D5D0992C-0C18-4304-8BD4-73D210A51B40}" destId="{9A8FB036-9DBF-4ECD-8A51-685A2F4E9C21}" srcOrd="0" destOrd="0" presId="urn:microsoft.com/office/officeart/2005/8/layout/process2"/>
    <dgm:cxn modelId="{3F80CBAC-3EE1-4691-BF8F-071FCE5F10F8}" type="presOf" srcId="{744C8904-859A-45A3-B6BC-CDD1353B6770}" destId="{6096E96C-FBDE-4E65-8109-C778CE8143C2}" srcOrd="1" destOrd="0" presId="urn:microsoft.com/office/officeart/2005/8/layout/process2"/>
    <dgm:cxn modelId="{FE4B82DA-9E63-41E4-B5D4-5513B66366C8}" type="presOf" srcId="{A94A8725-3E3B-4523-B884-6683E1E19556}" destId="{A166BEDD-8140-4FFE-8BFF-3A412C78A1FC}" srcOrd="1" destOrd="0" presId="urn:microsoft.com/office/officeart/2005/8/layout/process2"/>
    <dgm:cxn modelId="{1E583E06-7F46-43FD-8C27-4498C8D5F26E}" type="presOf" srcId="{0422BDAD-D5A0-41EB-8BC1-D4B437BC6A8C}" destId="{78434BDE-DF8E-4E9E-81B9-0B4BAED998A1}" srcOrd="0" destOrd="0" presId="urn:microsoft.com/office/officeart/2005/8/layout/process2"/>
    <dgm:cxn modelId="{5632AB7F-E0F4-40A7-9536-8A3AD6BBDAF6}" type="presParOf" srcId="{61425A18-45E7-4631-BD24-1321C1881C6C}" destId="{78434BDE-DF8E-4E9E-81B9-0B4BAED998A1}" srcOrd="0" destOrd="0" presId="urn:microsoft.com/office/officeart/2005/8/layout/process2"/>
    <dgm:cxn modelId="{9DBDA94A-DE53-4EE4-9BF3-529CABB76222}" type="presParOf" srcId="{61425A18-45E7-4631-BD24-1321C1881C6C}" destId="{DEF31C4F-B40E-40E5-9926-FC60CDA97821}" srcOrd="1" destOrd="0" presId="urn:microsoft.com/office/officeart/2005/8/layout/process2"/>
    <dgm:cxn modelId="{E0275328-474A-4912-AA70-FD649205E4DC}" type="presParOf" srcId="{DEF31C4F-B40E-40E5-9926-FC60CDA97821}" destId="{A166BEDD-8140-4FFE-8BFF-3A412C78A1FC}" srcOrd="0" destOrd="0" presId="urn:microsoft.com/office/officeart/2005/8/layout/process2"/>
    <dgm:cxn modelId="{D5E2C653-0277-4090-A3C6-D5D55237AF34}" type="presParOf" srcId="{61425A18-45E7-4631-BD24-1321C1881C6C}" destId="{48ACAF74-F895-400A-8687-700A0ED6E668}" srcOrd="2" destOrd="0" presId="urn:microsoft.com/office/officeart/2005/8/layout/process2"/>
    <dgm:cxn modelId="{EA4B830D-060D-4556-AE40-44EA1203763A}" type="presParOf" srcId="{61425A18-45E7-4631-BD24-1321C1881C6C}" destId="{D63A7E06-A987-4FCD-B54E-FDD8B3C3D15F}" srcOrd="3" destOrd="0" presId="urn:microsoft.com/office/officeart/2005/8/layout/process2"/>
    <dgm:cxn modelId="{13470EA1-7293-4B58-B206-5484A245A8DF}" type="presParOf" srcId="{D63A7E06-A987-4FCD-B54E-FDD8B3C3D15F}" destId="{6096E96C-FBDE-4E65-8109-C778CE8143C2}" srcOrd="0" destOrd="0" presId="urn:microsoft.com/office/officeart/2005/8/layout/process2"/>
    <dgm:cxn modelId="{1460655A-2B34-43AB-9343-B99516E7EB70}" type="presParOf" srcId="{61425A18-45E7-4631-BD24-1321C1881C6C}" destId="{37121F1E-0C47-4DD3-8795-C7DD3507DD87}" srcOrd="4" destOrd="0" presId="urn:microsoft.com/office/officeart/2005/8/layout/process2"/>
    <dgm:cxn modelId="{76262AE5-1709-479C-A304-11245656B85F}" type="presParOf" srcId="{61425A18-45E7-4631-BD24-1321C1881C6C}" destId="{F0FE2C2D-E8D8-4658-B1CD-DA10D688ABA0}" srcOrd="5" destOrd="0" presId="urn:microsoft.com/office/officeart/2005/8/layout/process2"/>
    <dgm:cxn modelId="{BC70A6E6-3349-4DFC-9A92-1CCB539132BE}" type="presParOf" srcId="{F0FE2C2D-E8D8-4658-B1CD-DA10D688ABA0}" destId="{11B0FB98-1D26-4B8A-9896-154A73E97C43}" srcOrd="0" destOrd="0" presId="urn:microsoft.com/office/officeart/2005/8/layout/process2"/>
    <dgm:cxn modelId="{0012555F-26C4-4F24-9BF6-70C627849003}" type="presParOf" srcId="{61425A18-45E7-4631-BD24-1321C1881C6C}" destId="{9A8FB036-9DBF-4ECD-8A51-685A2F4E9C21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6D6F07-AA9D-4E64-8240-903CB18B865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1E0F988-EFE1-4271-B51E-DF897CBEF33C}">
      <dgm:prSet phldrT="[Text]" custT="1"/>
      <dgm:spPr>
        <a:solidFill>
          <a:srgbClr val="FFD44B"/>
        </a:solidFill>
      </dgm:spPr>
      <dgm:t>
        <a:bodyPr/>
        <a:lstStyle/>
        <a:p>
          <a:r>
            <a:rPr lang="th-TH" sz="2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กำหนดโรค</a:t>
          </a:r>
        </a:p>
      </dgm:t>
    </dgm:pt>
    <dgm:pt modelId="{2BC4F4E5-7457-42ED-AD43-5A6BB9F19FF6}" type="parTrans" cxnId="{4225D626-DDED-46F7-84D5-ACEB70C1F981}">
      <dgm:prSet/>
      <dgm:spPr/>
      <dgm:t>
        <a:bodyPr/>
        <a:lstStyle/>
        <a:p>
          <a:endParaRPr lang="th-TH"/>
        </a:p>
      </dgm:t>
    </dgm:pt>
    <dgm:pt modelId="{B1EE1511-F135-4AE6-BC6E-E1D34E2EAD34}" type="sibTrans" cxnId="{4225D626-DDED-46F7-84D5-ACEB70C1F981}">
      <dgm:prSet/>
      <dgm:spPr/>
      <dgm:t>
        <a:bodyPr/>
        <a:lstStyle/>
        <a:p>
          <a:endParaRPr lang="th-TH"/>
        </a:p>
      </dgm:t>
    </dgm:pt>
    <dgm:pt modelId="{383B366C-CA5E-4FFF-ABA5-00FD8922C020}">
      <dgm:prSet phldrT="[Text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กำหนด </a:t>
          </a:r>
          <a:r>
            <a:rPr lang="en-US" sz="1600" b="1" dirty="0">
              <a:latin typeface="Tahoma" pitchFamily="34" charset="0"/>
              <a:ea typeface="Tahoma" pitchFamily="34" charset="0"/>
              <a:cs typeface="Tahoma" pitchFamily="34" charset="0"/>
            </a:rPr>
            <a:t>2 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กลุ่มโรค ได้แก่</a:t>
          </a:r>
        </a:p>
      </dgm:t>
    </dgm:pt>
    <dgm:pt modelId="{76B03A49-B431-4857-B549-5064572C1D8F}" type="parTrans" cxnId="{25F74DC0-EEA1-4EB7-B14F-A33275AF3915}">
      <dgm:prSet/>
      <dgm:spPr/>
      <dgm:t>
        <a:bodyPr/>
        <a:lstStyle/>
        <a:p>
          <a:endParaRPr lang="th-TH"/>
        </a:p>
      </dgm:t>
    </dgm:pt>
    <dgm:pt modelId="{89BC05EA-C6AF-48D4-84AD-226A70A9870B}" type="sibTrans" cxnId="{25F74DC0-EEA1-4EB7-B14F-A33275AF3915}">
      <dgm:prSet/>
      <dgm:spPr/>
      <dgm:t>
        <a:bodyPr/>
        <a:lstStyle/>
        <a:p>
          <a:endParaRPr lang="th-TH"/>
        </a:p>
      </dgm:t>
    </dgm:pt>
    <dgm:pt modelId="{225E91B7-7FDD-428E-8E8C-38B06A0DC985}">
      <dgm:prSet phldrT="[Text]" custT="1"/>
      <dgm:spPr>
        <a:solidFill>
          <a:srgbClr val="CC9900"/>
        </a:solidFill>
      </dgm:spPr>
      <dgm:t>
        <a:bodyPr/>
        <a:lstStyle/>
        <a:p>
          <a:r>
            <a:rPr lang="th-TH" sz="2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กำหนด</a:t>
          </a:r>
          <a:r>
            <a:rPr lang="en-US" sz="2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ICD10</a:t>
          </a:r>
          <a:endParaRPr lang="th-TH" sz="2800" b="1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64E269D-3E84-4D1F-AF33-3B9523FE7BAE}" type="parTrans" cxnId="{A6E31337-7679-46EC-8C64-C57F9B64A4F8}">
      <dgm:prSet/>
      <dgm:spPr/>
      <dgm:t>
        <a:bodyPr/>
        <a:lstStyle/>
        <a:p>
          <a:endParaRPr lang="th-TH"/>
        </a:p>
      </dgm:t>
    </dgm:pt>
    <dgm:pt modelId="{51BF157E-BD9A-46BC-ABD8-FB2A7E15E6AC}" type="sibTrans" cxnId="{A6E31337-7679-46EC-8C64-C57F9B64A4F8}">
      <dgm:prSet/>
      <dgm:spPr/>
      <dgm:t>
        <a:bodyPr/>
        <a:lstStyle/>
        <a:p>
          <a:endParaRPr lang="th-TH"/>
        </a:p>
      </dgm:t>
    </dgm:pt>
    <dgm:pt modelId="{BE5CD434-86F6-4D74-9032-2427AD916E93}">
      <dgm:prSet phldrT="[Text]" custT="1"/>
      <dgm:spPr/>
      <dgm:t>
        <a:bodyPr/>
        <a:lstStyle/>
        <a:p>
          <a:r>
            <a:rPr lang="en-US" sz="1400" b="1" dirty="0">
              <a:latin typeface="Tahoma" pitchFamily="34" charset="0"/>
              <a:ea typeface="Tahoma" pitchFamily="34" charset="0"/>
              <a:cs typeface="Tahoma" pitchFamily="34" charset="0"/>
            </a:rPr>
            <a:t>K80.0, K80.1, K80.2, K80.3, K80.4, K80.5, K80.8</a:t>
          </a:r>
          <a:endParaRPr lang="th-TH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6D2BE03-69FA-4D5F-8E43-C04835664582}" type="parTrans" cxnId="{65F9B501-77D9-464A-9133-BBC8343BF1BD}">
      <dgm:prSet/>
      <dgm:spPr/>
      <dgm:t>
        <a:bodyPr/>
        <a:lstStyle/>
        <a:p>
          <a:endParaRPr lang="th-TH"/>
        </a:p>
      </dgm:t>
    </dgm:pt>
    <dgm:pt modelId="{BAE2EF58-EB2D-4B58-9DE1-23763D4A82D3}" type="sibTrans" cxnId="{65F9B501-77D9-464A-9133-BBC8343BF1BD}">
      <dgm:prSet/>
      <dgm:spPr/>
      <dgm:t>
        <a:bodyPr/>
        <a:lstStyle/>
        <a:p>
          <a:endParaRPr lang="th-TH"/>
        </a:p>
      </dgm:t>
    </dgm:pt>
    <dgm:pt modelId="{3C3592DD-A6A7-42B5-B13B-6C5414FAF41E}">
      <dgm:prSet custT="1"/>
      <dgm:spPr/>
      <dgm:t>
        <a:bodyPr/>
        <a:lstStyle/>
        <a:p>
          <a:r>
            <a:rPr lang="en-US" sz="1400" b="1" dirty="0">
              <a:latin typeface="Tahoma" pitchFamily="34" charset="0"/>
              <a:ea typeface="Tahoma" pitchFamily="34" charset="0"/>
              <a:cs typeface="Tahoma" pitchFamily="34" charset="0"/>
            </a:rPr>
            <a:t>K81.0, K81.1, K81.8, K81.9</a:t>
          </a:r>
        </a:p>
      </dgm:t>
    </dgm:pt>
    <dgm:pt modelId="{B063190E-7D10-4640-9F9F-001FE680F2BE}" type="parTrans" cxnId="{85B80B26-E6BD-411F-96DE-D04432DED4C7}">
      <dgm:prSet/>
      <dgm:spPr/>
      <dgm:t>
        <a:bodyPr/>
        <a:lstStyle/>
        <a:p>
          <a:endParaRPr lang="th-TH"/>
        </a:p>
      </dgm:t>
    </dgm:pt>
    <dgm:pt modelId="{158AFCEF-55DC-4A3A-B08D-C8C5ED383D0F}" type="sibTrans" cxnId="{85B80B26-E6BD-411F-96DE-D04432DED4C7}">
      <dgm:prSet/>
      <dgm:spPr/>
      <dgm:t>
        <a:bodyPr/>
        <a:lstStyle/>
        <a:p>
          <a:endParaRPr lang="th-TH"/>
        </a:p>
      </dgm:t>
    </dgm:pt>
    <dgm:pt modelId="{1337CD89-C81D-4FE2-B810-D40326B064A3}">
      <dgm:prSet custT="1"/>
      <dgm:spPr/>
      <dgm:t>
        <a:bodyPr/>
        <a:lstStyle/>
        <a:p>
          <a:r>
            <a:rPr lang="en-US" sz="1400" b="1" dirty="0">
              <a:latin typeface="Tahoma" pitchFamily="34" charset="0"/>
              <a:ea typeface="Tahoma" pitchFamily="34" charset="0"/>
              <a:cs typeface="Tahoma" pitchFamily="34" charset="0"/>
            </a:rPr>
            <a:t>K82.0, K82.1, K82.2, K82.3, K82.4, K82.8, K82.9</a:t>
          </a:r>
        </a:p>
      </dgm:t>
    </dgm:pt>
    <dgm:pt modelId="{58BB3802-A960-499E-89C3-750054BA5BE7}" type="parTrans" cxnId="{98D04B80-13B2-4724-9423-9C4E0FE5BD30}">
      <dgm:prSet/>
      <dgm:spPr/>
      <dgm:t>
        <a:bodyPr/>
        <a:lstStyle/>
        <a:p>
          <a:endParaRPr lang="th-TH"/>
        </a:p>
      </dgm:t>
    </dgm:pt>
    <dgm:pt modelId="{DEB22A65-3A9A-459D-AFEB-638F40052EE5}" type="sibTrans" cxnId="{98D04B80-13B2-4724-9423-9C4E0FE5BD30}">
      <dgm:prSet/>
      <dgm:spPr/>
      <dgm:t>
        <a:bodyPr/>
        <a:lstStyle/>
        <a:p>
          <a:endParaRPr lang="th-TH"/>
        </a:p>
      </dgm:t>
    </dgm:pt>
    <dgm:pt modelId="{1C2A0F52-B260-4553-BB4C-E147F9FBC8E4}">
      <dgm:prSet custT="1"/>
      <dgm:spPr/>
      <dgm:t>
        <a:bodyPr/>
        <a:lstStyle/>
        <a:p>
          <a:r>
            <a:rPr lang="en-US" sz="1400" b="1" dirty="0">
              <a:latin typeface="Tahoma" pitchFamily="34" charset="0"/>
              <a:ea typeface="Tahoma" pitchFamily="34" charset="0"/>
              <a:cs typeface="Tahoma" pitchFamily="34" charset="0"/>
            </a:rPr>
            <a:t>K83.0, K83.1, K83.2, K83.3, K83.4, K83.5, K83.8, K83.9</a:t>
          </a:r>
          <a:endParaRPr lang="th-TH" sz="14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D95BFED-CEDF-43BA-9D8B-42C192E8354F}" type="parTrans" cxnId="{A5D3AADF-F7CB-44F7-84A7-4DDDDA3A19D4}">
      <dgm:prSet/>
      <dgm:spPr/>
      <dgm:t>
        <a:bodyPr/>
        <a:lstStyle/>
        <a:p>
          <a:endParaRPr lang="th-TH"/>
        </a:p>
      </dgm:t>
    </dgm:pt>
    <dgm:pt modelId="{785CD1EC-710C-40B0-A34A-6677415AC4CE}" type="sibTrans" cxnId="{A5D3AADF-F7CB-44F7-84A7-4DDDDA3A19D4}">
      <dgm:prSet/>
      <dgm:spPr/>
      <dgm:t>
        <a:bodyPr/>
        <a:lstStyle/>
        <a:p>
          <a:endParaRPr lang="th-TH"/>
        </a:p>
      </dgm:t>
    </dgm:pt>
    <dgm:pt modelId="{853E96F8-7962-4548-857F-EF91A92C275D}">
      <dgm:prSet phldrT="[Text]" custT="1"/>
      <dgm:spPr>
        <a:solidFill>
          <a:srgbClr val="996633"/>
        </a:solidFill>
      </dgm:spPr>
      <dgm:t>
        <a:bodyPr/>
        <a:lstStyle/>
        <a:p>
          <a:r>
            <a:rPr lang="th-TH" sz="2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วันรับบริการ</a:t>
          </a:r>
        </a:p>
      </dgm:t>
    </dgm:pt>
    <dgm:pt modelId="{B671BC28-B7D4-4E5E-9E8C-BC498A009A76}" type="parTrans" cxnId="{D1124834-9DCF-478C-9833-6C225425C803}">
      <dgm:prSet/>
      <dgm:spPr/>
      <dgm:t>
        <a:bodyPr/>
        <a:lstStyle/>
        <a:p>
          <a:endParaRPr lang="th-TH"/>
        </a:p>
      </dgm:t>
    </dgm:pt>
    <dgm:pt modelId="{567595FF-F190-43C7-904B-5C088A36D236}" type="sibTrans" cxnId="{D1124834-9DCF-478C-9833-6C225425C803}">
      <dgm:prSet/>
      <dgm:spPr/>
      <dgm:t>
        <a:bodyPr/>
        <a:lstStyle/>
        <a:p>
          <a:endParaRPr lang="th-TH"/>
        </a:p>
      </dgm:t>
    </dgm:pt>
    <dgm:pt modelId="{584DC218-1061-4249-93A3-B78AB9CE5E5F}">
      <dgm:prSet phldrT="[Text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บริการตั้งแต่ </a:t>
          </a:r>
          <a:r>
            <a:rPr lang="en-US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  <a:r>
            <a:rPr lang="th-TH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ตุลาคม </a:t>
          </a:r>
          <a:r>
            <a:rPr lang="en-US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2561</a:t>
          </a:r>
          <a:r>
            <a:rPr lang="th-TH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เป็นต้นไป </a:t>
          </a:r>
          <a:r>
            <a:rPr lang="th-TH" sz="1600" b="1" u="none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(ช่วงแรกประมวลผล จ่ายอัตราแบบปกติ) </a:t>
          </a:r>
        </a:p>
      </dgm:t>
    </dgm:pt>
    <dgm:pt modelId="{FFE65D53-BDCE-46C2-B61A-43B117BBAE5A}" type="parTrans" cxnId="{1C08D7F2-E397-490F-8D6A-778AF22F8DE1}">
      <dgm:prSet/>
      <dgm:spPr/>
      <dgm:t>
        <a:bodyPr/>
        <a:lstStyle/>
        <a:p>
          <a:endParaRPr lang="th-TH"/>
        </a:p>
      </dgm:t>
    </dgm:pt>
    <dgm:pt modelId="{6E588ED4-8A07-4459-85FD-F4CB28C0248F}" type="sibTrans" cxnId="{1C08D7F2-E397-490F-8D6A-778AF22F8DE1}">
      <dgm:prSet/>
      <dgm:spPr/>
      <dgm:t>
        <a:bodyPr/>
        <a:lstStyle/>
        <a:p>
          <a:endParaRPr lang="th-TH"/>
        </a:p>
      </dgm:t>
    </dgm:pt>
    <dgm:pt modelId="{D1DAE151-F2C0-4117-92F6-43BF797148C3}">
      <dgm:prSet phldrT="[Text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โรคนิ่วในถุงน้ำดี </a:t>
          </a:r>
          <a:r>
            <a:rPr lang="en-US" sz="1600" b="1" dirty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ถุงน้ำดีอักเสบ (</a:t>
          </a:r>
          <a:r>
            <a:rPr lang="en-US" sz="1600" b="1" dirty="0">
              <a:latin typeface="Tahoma" pitchFamily="34" charset="0"/>
              <a:ea typeface="Tahoma" pitchFamily="34" charset="0"/>
              <a:cs typeface="Tahoma" pitchFamily="34" charset="0"/>
            </a:rPr>
            <a:t>Symptomatic gallstone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/ </a:t>
          </a:r>
          <a:r>
            <a:rPr lang="en-US" sz="1600" b="1" dirty="0" err="1">
              <a:latin typeface="Tahoma" pitchFamily="34" charset="0"/>
              <a:ea typeface="Tahoma" pitchFamily="34" charset="0"/>
              <a:cs typeface="Tahoma" pitchFamily="34" charset="0"/>
            </a:rPr>
            <a:t>Cholecystitis</a:t>
          </a:r>
          <a:r>
            <a:rPr lang="en-US" sz="1600" b="1" dirty="0"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</a:p>
      </dgm:t>
    </dgm:pt>
    <dgm:pt modelId="{F8560DFD-63CC-4695-B49D-B813D7E29DEA}" type="parTrans" cxnId="{AB7452E2-235D-4AD6-9835-2920096C6AFA}">
      <dgm:prSet/>
      <dgm:spPr/>
      <dgm:t>
        <a:bodyPr/>
        <a:lstStyle/>
        <a:p>
          <a:endParaRPr lang="th-TH"/>
        </a:p>
      </dgm:t>
    </dgm:pt>
    <dgm:pt modelId="{893E259B-DE5F-4221-8933-B0D27D79128E}" type="sibTrans" cxnId="{AB7452E2-235D-4AD6-9835-2920096C6AFA}">
      <dgm:prSet/>
      <dgm:spPr/>
      <dgm:t>
        <a:bodyPr/>
        <a:lstStyle/>
        <a:p>
          <a:endParaRPr lang="th-TH"/>
        </a:p>
      </dgm:t>
    </dgm:pt>
    <dgm:pt modelId="{EC0CD7E8-E95D-4345-8463-3099F1DFFF0E}">
      <dgm:prSet phldrT="[Text]" custT="1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th-TH" sz="1600" b="1" u="none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เริ่มจ่าย </a:t>
          </a:r>
          <a:r>
            <a:rPr lang="th-TH" sz="16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เพิ่มเติม ใน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เดือน มกราคม </a:t>
          </a:r>
          <a:r>
            <a:rPr lang="en-US" sz="1600" b="1" dirty="0">
              <a:latin typeface="Tahoma" pitchFamily="34" charset="0"/>
              <a:ea typeface="Tahoma" pitchFamily="34" charset="0"/>
              <a:cs typeface="Tahoma" pitchFamily="34" charset="0"/>
            </a:rPr>
            <a:t>2562</a:t>
          </a:r>
          <a:r>
            <a:rPr lang="th-TH" sz="1600" b="1" dirty="0">
              <a:latin typeface="Tahoma" pitchFamily="34" charset="0"/>
              <a:ea typeface="Tahoma" pitchFamily="34" charset="0"/>
              <a:cs typeface="Tahoma" pitchFamily="34" charset="0"/>
            </a:rPr>
            <a:t> )</a:t>
          </a:r>
          <a:r>
            <a:rPr lang="th-TH" sz="1600" b="1" u="none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</a:p>
      </dgm:t>
    </dgm:pt>
    <dgm:pt modelId="{2026C480-1088-4E86-B588-7E2BBA480BFE}" type="parTrans" cxnId="{6A7E4C38-C4D9-46AA-AC4C-25CD04FCCD15}">
      <dgm:prSet/>
      <dgm:spPr/>
      <dgm:t>
        <a:bodyPr/>
        <a:lstStyle/>
        <a:p>
          <a:endParaRPr lang="th-TH"/>
        </a:p>
      </dgm:t>
    </dgm:pt>
    <dgm:pt modelId="{EB8484A9-D083-4CA2-A4F7-AFCE007AE122}" type="sibTrans" cxnId="{6A7E4C38-C4D9-46AA-AC4C-25CD04FCCD15}">
      <dgm:prSet/>
      <dgm:spPr/>
      <dgm:t>
        <a:bodyPr/>
        <a:lstStyle/>
        <a:p>
          <a:endParaRPr lang="th-TH"/>
        </a:p>
      </dgm:t>
    </dgm:pt>
    <dgm:pt modelId="{B77B7FFA-8138-44B0-A79F-7AF087D1819C}" type="pres">
      <dgm:prSet presAssocID="{DA6D6F07-AA9D-4E64-8240-903CB18B86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24AAEDC-BE26-4FC6-BE9E-480CA9658DED}" type="pres">
      <dgm:prSet presAssocID="{B1E0F988-EFE1-4271-B51E-DF897CBEF33C}" presName="linNode" presStyleCnt="0"/>
      <dgm:spPr/>
    </dgm:pt>
    <dgm:pt modelId="{D3C62F07-6B84-456D-AA76-9F22757D2B86}" type="pres">
      <dgm:prSet presAssocID="{B1E0F988-EFE1-4271-B51E-DF897CBEF33C}" presName="parentText" presStyleLbl="node1" presStyleIdx="0" presStyleCnt="3" custScaleX="91379" custScaleY="4703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8232627-5C6C-4590-8B41-B6D988B5AAAD}" type="pres">
      <dgm:prSet presAssocID="{B1E0F988-EFE1-4271-B51E-DF897CBEF33C}" presName="descendantText" presStyleLbl="alignAccFollowNode1" presStyleIdx="0" presStyleCnt="3" custScaleY="4703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3A8399-694E-4FCB-A5ED-A40F2BB2C347}" type="pres">
      <dgm:prSet presAssocID="{B1EE1511-F135-4AE6-BC6E-E1D34E2EAD34}" presName="sp" presStyleCnt="0"/>
      <dgm:spPr/>
    </dgm:pt>
    <dgm:pt modelId="{F61D7DC1-7CB6-44B4-A73D-6D317DD6BEE9}" type="pres">
      <dgm:prSet presAssocID="{853E96F8-7962-4548-857F-EF91A92C275D}" presName="linNode" presStyleCnt="0"/>
      <dgm:spPr/>
    </dgm:pt>
    <dgm:pt modelId="{DD97929F-1F0A-4C9A-BEF6-3293C17338DA}" type="pres">
      <dgm:prSet presAssocID="{853E96F8-7962-4548-857F-EF91A92C275D}" presName="parentText" presStyleLbl="node1" presStyleIdx="1" presStyleCnt="3" custScaleX="91379" custScaleY="47032" custLinFactNeighborY="6488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A74CD2A-84C8-4EDA-BCF4-3A50913ED7EE}" type="pres">
      <dgm:prSet presAssocID="{853E96F8-7962-4548-857F-EF91A92C275D}" presName="descendantText" presStyleLbl="alignAccFollowNode1" presStyleIdx="1" presStyleCnt="3" custScaleY="49347" custLinFactNeighborY="643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000A797-600F-4C7E-A432-1D3A72C6CBC3}" type="pres">
      <dgm:prSet presAssocID="{567595FF-F190-43C7-904B-5C088A36D236}" presName="sp" presStyleCnt="0"/>
      <dgm:spPr/>
    </dgm:pt>
    <dgm:pt modelId="{30D19A53-8E0A-4189-80B5-A4B8B7873364}" type="pres">
      <dgm:prSet presAssocID="{225E91B7-7FDD-428E-8E8C-38B06A0DC985}" presName="linNode" presStyleCnt="0"/>
      <dgm:spPr/>
    </dgm:pt>
    <dgm:pt modelId="{4B9FE276-A1A5-49A8-9001-CE2D51A4499B}" type="pres">
      <dgm:prSet presAssocID="{225E91B7-7FDD-428E-8E8C-38B06A0DC985}" presName="parentText" presStyleLbl="node1" presStyleIdx="2" presStyleCnt="3" custScaleX="91379" custScaleY="47032" custLinFactNeighborY="-5216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9A80178-BDE5-4A43-A524-694086604A53}" type="pres">
      <dgm:prSet presAssocID="{225E91B7-7FDD-428E-8E8C-38B06A0DC985}" presName="descendantText" presStyleLbl="alignAccFollowNode1" presStyleIdx="2" presStyleCnt="3" custScaleY="51631" custLinFactNeighborY="-6521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AD2C0A-91C8-41E3-B5FA-B2B49C1F79FA}" type="presOf" srcId="{853E96F8-7962-4548-857F-EF91A92C275D}" destId="{DD97929F-1F0A-4C9A-BEF6-3293C17338DA}" srcOrd="0" destOrd="0" presId="urn:microsoft.com/office/officeart/2005/8/layout/vList5"/>
    <dgm:cxn modelId="{DF123C47-81CD-4DFF-B7FA-6E5A8AB876A3}" type="presOf" srcId="{225E91B7-7FDD-428E-8E8C-38B06A0DC985}" destId="{4B9FE276-A1A5-49A8-9001-CE2D51A4499B}" srcOrd="0" destOrd="0" presId="urn:microsoft.com/office/officeart/2005/8/layout/vList5"/>
    <dgm:cxn modelId="{5EDFF3DB-590C-433C-B2F6-40373A056E4C}" type="presOf" srcId="{383B366C-CA5E-4FFF-ABA5-00FD8922C020}" destId="{B8232627-5C6C-4590-8B41-B6D988B5AAAD}" srcOrd="0" destOrd="0" presId="urn:microsoft.com/office/officeart/2005/8/layout/vList5"/>
    <dgm:cxn modelId="{4225D626-DDED-46F7-84D5-ACEB70C1F981}" srcId="{DA6D6F07-AA9D-4E64-8240-903CB18B8657}" destId="{B1E0F988-EFE1-4271-B51E-DF897CBEF33C}" srcOrd="0" destOrd="0" parTransId="{2BC4F4E5-7457-42ED-AD43-5A6BB9F19FF6}" sibTransId="{B1EE1511-F135-4AE6-BC6E-E1D34E2EAD34}"/>
    <dgm:cxn modelId="{B81D0C60-65CB-4E6C-9EE1-D4F132A601D8}" type="presOf" srcId="{BE5CD434-86F6-4D74-9032-2427AD916E93}" destId="{B9A80178-BDE5-4A43-A524-694086604A53}" srcOrd="0" destOrd="0" presId="urn:microsoft.com/office/officeart/2005/8/layout/vList5"/>
    <dgm:cxn modelId="{DB873CB1-A538-48BD-80A4-23BB0C6FC473}" type="presOf" srcId="{EC0CD7E8-E95D-4345-8463-3099F1DFFF0E}" destId="{9A74CD2A-84C8-4EDA-BCF4-3A50913ED7EE}" srcOrd="0" destOrd="1" presId="urn:microsoft.com/office/officeart/2005/8/layout/vList5"/>
    <dgm:cxn modelId="{1C08D7F2-E397-490F-8D6A-778AF22F8DE1}" srcId="{853E96F8-7962-4548-857F-EF91A92C275D}" destId="{584DC218-1061-4249-93A3-B78AB9CE5E5F}" srcOrd="0" destOrd="0" parTransId="{FFE65D53-BDCE-46C2-B61A-43B117BBAE5A}" sibTransId="{6E588ED4-8A07-4459-85FD-F4CB28C0248F}"/>
    <dgm:cxn modelId="{D7EA01C0-EFF0-4790-92AB-6B1E27EE0CEF}" type="presOf" srcId="{B1E0F988-EFE1-4271-B51E-DF897CBEF33C}" destId="{D3C62F07-6B84-456D-AA76-9F22757D2B86}" srcOrd="0" destOrd="0" presId="urn:microsoft.com/office/officeart/2005/8/layout/vList5"/>
    <dgm:cxn modelId="{560BCDF5-F415-426F-863B-A000F884C818}" type="presOf" srcId="{1C2A0F52-B260-4553-BB4C-E147F9FBC8E4}" destId="{B9A80178-BDE5-4A43-A524-694086604A53}" srcOrd="0" destOrd="3" presId="urn:microsoft.com/office/officeart/2005/8/layout/vList5"/>
    <dgm:cxn modelId="{A5D3AADF-F7CB-44F7-84A7-4DDDDA3A19D4}" srcId="{225E91B7-7FDD-428E-8E8C-38B06A0DC985}" destId="{1C2A0F52-B260-4553-BB4C-E147F9FBC8E4}" srcOrd="3" destOrd="0" parTransId="{8D95BFED-CEDF-43BA-9D8B-42C192E8354F}" sibTransId="{785CD1EC-710C-40B0-A34A-6677415AC4CE}"/>
    <dgm:cxn modelId="{3FF592AC-3108-4883-BE14-68CD65CF6CB4}" type="presOf" srcId="{D1DAE151-F2C0-4117-92F6-43BF797148C3}" destId="{B8232627-5C6C-4590-8B41-B6D988B5AAAD}" srcOrd="0" destOrd="1" presId="urn:microsoft.com/office/officeart/2005/8/layout/vList5"/>
    <dgm:cxn modelId="{AB7452E2-235D-4AD6-9835-2920096C6AFA}" srcId="{B1E0F988-EFE1-4271-B51E-DF897CBEF33C}" destId="{D1DAE151-F2C0-4117-92F6-43BF797148C3}" srcOrd="1" destOrd="0" parTransId="{F8560DFD-63CC-4695-B49D-B813D7E29DEA}" sibTransId="{893E259B-DE5F-4221-8933-B0D27D79128E}"/>
    <dgm:cxn modelId="{1A3FC1E7-C4C7-47F7-8087-27D4243B1C13}" type="presOf" srcId="{1337CD89-C81D-4FE2-B810-D40326B064A3}" destId="{B9A80178-BDE5-4A43-A524-694086604A53}" srcOrd="0" destOrd="2" presId="urn:microsoft.com/office/officeart/2005/8/layout/vList5"/>
    <dgm:cxn modelId="{98D04B80-13B2-4724-9423-9C4E0FE5BD30}" srcId="{225E91B7-7FDD-428E-8E8C-38B06A0DC985}" destId="{1337CD89-C81D-4FE2-B810-D40326B064A3}" srcOrd="2" destOrd="0" parTransId="{58BB3802-A960-499E-89C3-750054BA5BE7}" sibTransId="{DEB22A65-3A9A-459D-AFEB-638F40052EE5}"/>
    <dgm:cxn modelId="{A6E31337-7679-46EC-8C64-C57F9B64A4F8}" srcId="{DA6D6F07-AA9D-4E64-8240-903CB18B8657}" destId="{225E91B7-7FDD-428E-8E8C-38B06A0DC985}" srcOrd="2" destOrd="0" parTransId="{564E269D-3E84-4D1F-AF33-3B9523FE7BAE}" sibTransId="{51BF157E-BD9A-46BC-ABD8-FB2A7E15E6AC}"/>
    <dgm:cxn modelId="{D1124834-9DCF-478C-9833-6C225425C803}" srcId="{DA6D6F07-AA9D-4E64-8240-903CB18B8657}" destId="{853E96F8-7962-4548-857F-EF91A92C275D}" srcOrd="1" destOrd="0" parTransId="{B671BC28-B7D4-4E5E-9E8C-BC498A009A76}" sibTransId="{567595FF-F190-43C7-904B-5C088A36D236}"/>
    <dgm:cxn modelId="{D6E0A712-C4BD-42F3-94A5-BE47E23CDEEC}" type="presOf" srcId="{584DC218-1061-4249-93A3-B78AB9CE5E5F}" destId="{9A74CD2A-84C8-4EDA-BCF4-3A50913ED7EE}" srcOrd="0" destOrd="0" presId="urn:microsoft.com/office/officeart/2005/8/layout/vList5"/>
    <dgm:cxn modelId="{6B9F7EF5-A658-49FB-93E8-3F3606AC6C5F}" type="presOf" srcId="{3C3592DD-A6A7-42B5-B13B-6C5414FAF41E}" destId="{B9A80178-BDE5-4A43-A524-694086604A53}" srcOrd="0" destOrd="1" presId="urn:microsoft.com/office/officeart/2005/8/layout/vList5"/>
    <dgm:cxn modelId="{85B80B26-E6BD-411F-96DE-D04432DED4C7}" srcId="{225E91B7-7FDD-428E-8E8C-38B06A0DC985}" destId="{3C3592DD-A6A7-42B5-B13B-6C5414FAF41E}" srcOrd="1" destOrd="0" parTransId="{B063190E-7D10-4640-9F9F-001FE680F2BE}" sibTransId="{158AFCEF-55DC-4A3A-B08D-C8C5ED383D0F}"/>
    <dgm:cxn modelId="{16ADC14A-A222-46C4-B8A7-11ADE0F027B4}" type="presOf" srcId="{DA6D6F07-AA9D-4E64-8240-903CB18B8657}" destId="{B77B7FFA-8138-44B0-A79F-7AF087D1819C}" srcOrd="0" destOrd="0" presId="urn:microsoft.com/office/officeart/2005/8/layout/vList5"/>
    <dgm:cxn modelId="{6A7E4C38-C4D9-46AA-AC4C-25CD04FCCD15}" srcId="{853E96F8-7962-4548-857F-EF91A92C275D}" destId="{EC0CD7E8-E95D-4345-8463-3099F1DFFF0E}" srcOrd="1" destOrd="0" parTransId="{2026C480-1088-4E86-B588-7E2BBA480BFE}" sibTransId="{EB8484A9-D083-4CA2-A4F7-AFCE007AE122}"/>
    <dgm:cxn modelId="{65F9B501-77D9-464A-9133-BBC8343BF1BD}" srcId="{225E91B7-7FDD-428E-8E8C-38B06A0DC985}" destId="{BE5CD434-86F6-4D74-9032-2427AD916E93}" srcOrd="0" destOrd="0" parTransId="{26D2BE03-69FA-4D5F-8E43-C04835664582}" sibTransId="{BAE2EF58-EB2D-4B58-9DE1-23763D4A82D3}"/>
    <dgm:cxn modelId="{25F74DC0-EEA1-4EB7-B14F-A33275AF3915}" srcId="{B1E0F988-EFE1-4271-B51E-DF897CBEF33C}" destId="{383B366C-CA5E-4FFF-ABA5-00FD8922C020}" srcOrd="0" destOrd="0" parTransId="{76B03A49-B431-4857-B549-5064572C1D8F}" sibTransId="{89BC05EA-C6AF-48D4-84AD-226A70A9870B}"/>
    <dgm:cxn modelId="{5EB2B502-B88D-43F9-A19C-B8F1847A3E3A}" type="presParOf" srcId="{B77B7FFA-8138-44B0-A79F-7AF087D1819C}" destId="{224AAEDC-BE26-4FC6-BE9E-480CA9658DED}" srcOrd="0" destOrd="0" presId="urn:microsoft.com/office/officeart/2005/8/layout/vList5"/>
    <dgm:cxn modelId="{EB28B3AB-7DC2-444F-80C3-F0DE2925C38B}" type="presParOf" srcId="{224AAEDC-BE26-4FC6-BE9E-480CA9658DED}" destId="{D3C62F07-6B84-456D-AA76-9F22757D2B86}" srcOrd="0" destOrd="0" presId="urn:microsoft.com/office/officeart/2005/8/layout/vList5"/>
    <dgm:cxn modelId="{CFC76CB3-21F5-41A8-BC73-0AB6CAC00120}" type="presParOf" srcId="{224AAEDC-BE26-4FC6-BE9E-480CA9658DED}" destId="{B8232627-5C6C-4590-8B41-B6D988B5AAAD}" srcOrd="1" destOrd="0" presId="urn:microsoft.com/office/officeart/2005/8/layout/vList5"/>
    <dgm:cxn modelId="{7B9F128D-97EB-486E-AA42-5A02B3069944}" type="presParOf" srcId="{B77B7FFA-8138-44B0-A79F-7AF087D1819C}" destId="{543A8399-694E-4FCB-A5ED-A40F2BB2C347}" srcOrd="1" destOrd="0" presId="urn:microsoft.com/office/officeart/2005/8/layout/vList5"/>
    <dgm:cxn modelId="{73CDF781-F401-4E53-BB38-91F8EF10CB23}" type="presParOf" srcId="{B77B7FFA-8138-44B0-A79F-7AF087D1819C}" destId="{F61D7DC1-7CB6-44B4-A73D-6D317DD6BEE9}" srcOrd="2" destOrd="0" presId="urn:microsoft.com/office/officeart/2005/8/layout/vList5"/>
    <dgm:cxn modelId="{447DC9A4-E963-46C8-A575-125C66F281DF}" type="presParOf" srcId="{F61D7DC1-7CB6-44B4-A73D-6D317DD6BEE9}" destId="{DD97929F-1F0A-4C9A-BEF6-3293C17338DA}" srcOrd="0" destOrd="0" presId="urn:microsoft.com/office/officeart/2005/8/layout/vList5"/>
    <dgm:cxn modelId="{8D1002AB-A3DF-4F8B-B227-8479353AF8BA}" type="presParOf" srcId="{F61D7DC1-7CB6-44B4-A73D-6D317DD6BEE9}" destId="{9A74CD2A-84C8-4EDA-BCF4-3A50913ED7EE}" srcOrd="1" destOrd="0" presId="urn:microsoft.com/office/officeart/2005/8/layout/vList5"/>
    <dgm:cxn modelId="{D0EAC9CE-5141-42FE-9062-A8FA9B212005}" type="presParOf" srcId="{B77B7FFA-8138-44B0-A79F-7AF087D1819C}" destId="{3000A797-600F-4C7E-A432-1D3A72C6CBC3}" srcOrd="3" destOrd="0" presId="urn:microsoft.com/office/officeart/2005/8/layout/vList5"/>
    <dgm:cxn modelId="{7A6D15E7-3BE5-4FD7-B46B-321ECAEF73F0}" type="presParOf" srcId="{B77B7FFA-8138-44B0-A79F-7AF087D1819C}" destId="{30D19A53-8E0A-4189-80B5-A4B8B7873364}" srcOrd="4" destOrd="0" presId="urn:microsoft.com/office/officeart/2005/8/layout/vList5"/>
    <dgm:cxn modelId="{452CB968-4833-4683-AA42-EBAC7C903711}" type="presParOf" srcId="{30D19A53-8E0A-4189-80B5-A4B8B7873364}" destId="{4B9FE276-A1A5-49A8-9001-CE2D51A4499B}" srcOrd="0" destOrd="0" presId="urn:microsoft.com/office/officeart/2005/8/layout/vList5"/>
    <dgm:cxn modelId="{6275F407-1FC2-41EA-ADE7-5280AEBB2BCB}" type="presParOf" srcId="{30D19A53-8E0A-4189-80B5-A4B8B7873364}" destId="{B9A80178-BDE5-4A43-A524-694086604A5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2CE90-E8B7-4B51-99BF-E098A0C46305}">
      <dsp:nvSpPr>
        <dsp:cNvPr id="0" name=""/>
        <dsp:cNvSpPr/>
      </dsp:nvSpPr>
      <dsp:spPr>
        <a:xfrm>
          <a:off x="286421" y="2477"/>
          <a:ext cx="4941925" cy="54381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กลุ่มโรค </a:t>
          </a:r>
          <a:r>
            <a:rPr lang="en-US" sz="22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ODS </a:t>
          </a:r>
          <a:r>
            <a:rPr lang="th-TH" sz="22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(ปัจจุบัน)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ไส้เลื่อนขาหนีบ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Inguinal hernia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th-TH" sz="17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ถุงน้ำอัณฑะ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Hydrocele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th-TH" sz="1700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ริดสีดวงทวาร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Hemorrhoid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 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4.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ภาวะเลือดออกผิดปกติทางช่องคลอด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Vaginal bleeding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5.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หลอดเลือดดำของหลอดอาหาร กระเพาะอาหารขอด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Esophageal </a:t>
          </a:r>
          <a:r>
            <a:rPr lang="en-US" sz="170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varices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, Gastric </a:t>
          </a:r>
          <a:r>
            <a:rPr lang="en-US" sz="1700" kern="1200" dirty="0" err="1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varices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6.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ภาวะหลอดอาหารตีบ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Esophageal stricture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7. 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มะเร็งหลอดอาหารระยะลุกลามที่อุดตัน (</a:t>
          </a: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Obstructive esophageal cancer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tumor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8.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ติ่งเนื้องอกลำไส้ใหญ่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Colorectal polyp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นิ่วในท่อน้ำดี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Bile duct stone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10. 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นิ่วในท่อตับอ่อน (</a:t>
          </a:r>
          <a:r>
            <a:rPr lang="en-US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Pancreatic duct stone</a:t>
          </a:r>
          <a:r>
            <a:rPr lang="th-TH" sz="1700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11. 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ภาวะท่อน้ำดีตีบ (</a:t>
          </a: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Bile duct stricture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US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12. 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ภาวะท่อตับอ่อนตีบ (</a:t>
          </a:r>
          <a:r>
            <a:rPr lang="en-US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Pancreatic duct stricture</a:t>
          </a:r>
          <a:r>
            <a:rPr lang="th-TH" sz="1700" kern="120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)     </a:t>
          </a:r>
          <a:endParaRPr lang="th-TH" sz="17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431165" y="147221"/>
        <a:ext cx="4652437" cy="51487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34BDE-DF8E-4E9E-81B9-0B4BAED998A1}">
      <dsp:nvSpPr>
        <dsp:cNvPr id="0" name=""/>
        <dsp:cNvSpPr/>
      </dsp:nvSpPr>
      <dsp:spPr>
        <a:xfrm>
          <a:off x="1444608" y="3155"/>
          <a:ext cx="3341754" cy="8354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หน่วยบริการแจ้งความประสงค์ (เสนอ </a:t>
          </a:r>
          <a:r>
            <a:rPr lang="en-US" sz="18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SAR</a:t>
          </a:r>
          <a:r>
            <a:rPr lang="th-TH" sz="18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) </a:t>
          </a:r>
        </a:p>
      </dsp:txBody>
      <dsp:txXfrm>
        <a:off x="1469077" y="27624"/>
        <a:ext cx="3292816" cy="786500"/>
      </dsp:txXfrm>
    </dsp:sp>
    <dsp:sp modelId="{DEF31C4F-B40E-40E5-9926-FC60CDA97821}">
      <dsp:nvSpPr>
        <dsp:cNvPr id="0" name=""/>
        <dsp:cNvSpPr/>
      </dsp:nvSpPr>
      <dsp:spPr>
        <a:xfrm rot="5400000">
          <a:off x="2958841" y="859479"/>
          <a:ext cx="313289" cy="37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300" kern="1200">
            <a:solidFill>
              <a:schemeClr val="tx2"/>
            </a:solidFill>
          </a:endParaRPr>
        </a:p>
      </dsp:txBody>
      <dsp:txXfrm rot="-5400000">
        <a:off x="3002702" y="890808"/>
        <a:ext cx="225569" cy="219302"/>
      </dsp:txXfrm>
    </dsp:sp>
    <dsp:sp modelId="{48ACAF74-F895-400A-8687-700A0ED6E668}">
      <dsp:nvSpPr>
        <dsp:cNvPr id="0" name=""/>
        <dsp:cNvSpPr/>
      </dsp:nvSpPr>
      <dsp:spPr>
        <a:xfrm>
          <a:off x="1444608" y="1256313"/>
          <a:ext cx="3341754" cy="835438"/>
        </a:xfrm>
        <a:prstGeom prst="roundRect">
          <a:avLst>
            <a:gd name="adj" fmla="val 10000"/>
          </a:avLst>
        </a:prstGeom>
        <a:solidFill>
          <a:schemeClr val="accent5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u="none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กรมการแพทย์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u="none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ส่งรายชื่อหน่วยบริการให้ สปสช.</a:t>
          </a:r>
          <a:endParaRPr lang="th-TH" sz="1800" b="1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69077" y="1280782"/>
        <a:ext cx="3292816" cy="786500"/>
      </dsp:txXfrm>
    </dsp:sp>
    <dsp:sp modelId="{D63A7E06-A987-4FCD-B54E-FDD8B3C3D15F}">
      <dsp:nvSpPr>
        <dsp:cNvPr id="0" name=""/>
        <dsp:cNvSpPr/>
      </dsp:nvSpPr>
      <dsp:spPr>
        <a:xfrm rot="5400000">
          <a:off x="2958841" y="2112638"/>
          <a:ext cx="313289" cy="37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300" kern="1200">
            <a:solidFill>
              <a:schemeClr val="tx2"/>
            </a:solidFill>
          </a:endParaRPr>
        </a:p>
      </dsp:txBody>
      <dsp:txXfrm rot="-5400000">
        <a:off x="3002702" y="2143967"/>
        <a:ext cx="225569" cy="219302"/>
      </dsp:txXfrm>
    </dsp:sp>
    <dsp:sp modelId="{37121F1E-0C47-4DD3-8795-C7DD3507DD87}">
      <dsp:nvSpPr>
        <dsp:cNvPr id="0" name=""/>
        <dsp:cNvSpPr/>
      </dsp:nvSpPr>
      <dsp:spPr>
        <a:xfrm>
          <a:off x="1217552" y="2509471"/>
          <a:ext cx="3795866" cy="1106622"/>
        </a:xfrm>
        <a:prstGeom prst="diamond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คณะกรรมการ </a:t>
          </a:r>
          <a:r>
            <a:rPr lang="en-US" sz="1600" b="1" kern="120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ODS</a:t>
          </a:r>
          <a:r>
            <a:rPr lang="th-TH" sz="1600" b="1" kern="120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ตรวจประเมินหน่วยบริการ</a:t>
          </a:r>
          <a:endParaRPr lang="th-TH" sz="1600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166519" y="2786127"/>
        <a:ext cx="1897933" cy="553311"/>
      </dsp:txXfrm>
    </dsp:sp>
    <dsp:sp modelId="{F0FE2C2D-E8D8-4658-B1CD-DA10D688ABA0}">
      <dsp:nvSpPr>
        <dsp:cNvPr id="0" name=""/>
        <dsp:cNvSpPr/>
      </dsp:nvSpPr>
      <dsp:spPr>
        <a:xfrm rot="5400000">
          <a:off x="2958841" y="3636979"/>
          <a:ext cx="313289" cy="37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300" kern="1200">
            <a:solidFill>
              <a:schemeClr val="tx2"/>
            </a:solidFill>
          </a:endParaRPr>
        </a:p>
      </dsp:txBody>
      <dsp:txXfrm rot="-5400000">
        <a:off x="3002702" y="3668308"/>
        <a:ext cx="225569" cy="219302"/>
      </dsp:txXfrm>
    </dsp:sp>
    <dsp:sp modelId="{9A8FB036-9DBF-4ECD-8A51-685A2F4E9C21}">
      <dsp:nvSpPr>
        <dsp:cNvPr id="0" name=""/>
        <dsp:cNvSpPr/>
      </dsp:nvSpPr>
      <dsp:spPr>
        <a:xfrm>
          <a:off x="1444608" y="4033813"/>
          <a:ext cx="3341754" cy="835438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สปสช.ขึ้นทะเบียนหน่วยบริการ</a:t>
          </a:r>
          <a:endParaRPr lang="th-TH" sz="1800" b="1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69077" y="4058282"/>
        <a:ext cx="3292816" cy="786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32627-5C6C-4590-8B41-B6D988B5AAAD}">
      <dsp:nvSpPr>
        <dsp:cNvPr id="0" name=""/>
        <dsp:cNvSpPr/>
      </dsp:nvSpPr>
      <dsp:spPr>
        <a:xfrm rot="5400000">
          <a:off x="5983823" y="-2430814"/>
          <a:ext cx="1167319" cy="6325511"/>
        </a:xfrm>
        <a:prstGeom prst="round2SameRect">
          <a:avLst/>
        </a:prstGeom>
        <a:solidFill>
          <a:srgbClr val="FFFFCC">
            <a:alpha val="89804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กำหนด </a:t>
          </a:r>
          <a:r>
            <a:rPr lang="en-US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2 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กลุ่มโรค ได้แก่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โรคนิ่วในถุงน้ำดี </a:t>
          </a:r>
          <a:r>
            <a:rPr lang="en-US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ถุงน้ำดีอักเสบ (</a:t>
          </a:r>
          <a:r>
            <a:rPr lang="en-US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Symptomatic gallstone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/ </a:t>
          </a:r>
          <a:r>
            <a:rPr lang="en-US" sz="1600" b="1" kern="1200" dirty="0" err="1">
              <a:latin typeface="Tahoma" pitchFamily="34" charset="0"/>
              <a:ea typeface="Tahoma" pitchFamily="34" charset="0"/>
              <a:cs typeface="Tahoma" pitchFamily="34" charset="0"/>
            </a:rPr>
            <a:t>Cholecystitis</a:t>
          </a:r>
          <a:r>
            <a:rPr lang="en-US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</a:p>
      </dsp:txBody>
      <dsp:txXfrm rot="-5400000">
        <a:off x="3404727" y="205266"/>
        <a:ext cx="6268527" cy="1053351"/>
      </dsp:txXfrm>
    </dsp:sp>
    <dsp:sp modelId="{D3C62F07-6B84-456D-AA76-9F22757D2B86}">
      <dsp:nvSpPr>
        <dsp:cNvPr id="0" name=""/>
        <dsp:cNvSpPr/>
      </dsp:nvSpPr>
      <dsp:spPr>
        <a:xfrm>
          <a:off x="153371" y="2474"/>
          <a:ext cx="3251356" cy="1458932"/>
        </a:xfrm>
        <a:prstGeom prst="roundRect">
          <a:avLst/>
        </a:prstGeom>
        <a:solidFill>
          <a:srgbClr val="FFD44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กำหนดโรค</a:t>
          </a:r>
        </a:p>
      </dsp:txBody>
      <dsp:txXfrm>
        <a:off x="224590" y="73693"/>
        <a:ext cx="3108918" cy="1316494"/>
      </dsp:txXfrm>
    </dsp:sp>
    <dsp:sp modelId="{9A74CD2A-84C8-4EDA-BCF4-3A50913ED7EE}">
      <dsp:nvSpPr>
        <dsp:cNvPr id="0" name=""/>
        <dsp:cNvSpPr/>
      </dsp:nvSpPr>
      <dsp:spPr>
        <a:xfrm rot="5400000">
          <a:off x="5955185" y="780698"/>
          <a:ext cx="1224595" cy="6325511"/>
        </a:xfrm>
        <a:prstGeom prst="round2SameRect">
          <a:avLst/>
        </a:prstGeom>
        <a:solidFill>
          <a:srgbClr val="FFFFCC">
            <a:alpha val="89804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บริการตั้งแต่ </a:t>
          </a:r>
          <a:r>
            <a:rPr lang="en-US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  <a:r>
            <a:rPr lang="th-TH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ตุลาคม </a:t>
          </a:r>
          <a:r>
            <a:rPr lang="en-US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2561</a:t>
          </a:r>
          <a:r>
            <a:rPr lang="th-TH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เป็นต้นไป </a:t>
          </a:r>
          <a:r>
            <a:rPr lang="th-TH" sz="1600" b="1" u="none" kern="12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(ช่วงแรกประมวลผล จ่ายอัตราแบบปกติ)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u="none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(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เริ่มจ่าย </a:t>
          </a:r>
          <a:r>
            <a:rPr lang="th-TH" sz="1600" b="1" kern="12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เพิ่มเติม ใน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เดือน มกราคม </a:t>
          </a:r>
          <a:r>
            <a:rPr lang="en-US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2562</a:t>
          </a:r>
          <a:r>
            <a:rPr lang="th-TH" sz="16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 )</a:t>
          </a:r>
          <a:r>
            <a:rPr lang="th-TH" sz="1600" b="1" u="none" kern="1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</a:p>
      </dsp:txBody>
      <dsp:txXfrm rot="-5400000">
        <a:off x="3404727" y="3390936"/>
        <a:ext cx="6265731" cy="1105035"/>
      </dsp:txXfrm>
    </dsp:sp>
    <dsp:sp modelId="{DD97929F-1F0A-4C9A-BEF6-3293C17338DA}">
      <dsp:nvSpPr>
        <dsp:cNvPr id="0" name=""/>
        <dsp:cNvSpPr/>
      </dsp:nvSpPr>
      <dsp:spPr>
        <a:xfrm>
          <a:off x="153371" y="3233014"/>
          <a:ext cx="3251356" cy="1458932"/>
        </a:xfrm>
        <a:prstGeom prst="roundRect">
          <a:avLst/>
        </a:prstGeom>
        <a:solidFill>
          <a:srgbClr val="9966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วันรับบริการ</a:t>
          </a:r>
        </a:p>
      </dsp:txBody>
      <dsp:txXfrm>
        <a:off x="224590" y="3304233"/>
        <a:ext cx="3108918" cy="1316494"/>
      </dsp:txXfrm>
    </dsp:sp>
    <dsp:sp modelId="{B9A80178-BDE5-4A43-A524-694086604A53}">
      <dsp:nvSpPr>
        <dsp:cNvPr id="0" name=""/>
        <dsp:cNvSpPr/>
      </dsp:nvSpPr>
      <dsp:spPr>
        <a:xfrm rot="5400000">
          <a:off x="5926846" y="-821050"/>
          <a:ext cx="1281274" cy="63255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K80.0, K80.1, K80.2, K80.3, K80.4, K80.5, K80.8</a:t>
          </a:r>
          <a:endParaRPr lang="th-TH" sz="14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K81.0, K81.1, K81.8, K81.9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K82.0, K82.1, K82.2, K82.3, K82.4, K82.8, K82.9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latin typeface="Tahoma" pitchFamily="34" charset="0"/>
              <a:ea typeface="Tahoma" pitchFamily="34" charset="0"/>
              <a:cs typeface="Tahoma" pitchFamily="34" charset="0"/>
            </a:rPr>
            <a:t>K83.0, K83.1, K83.2, K83.3, K83.4, K83.5, K83.8, K83.9</a:t>
          </a:r>
          <a:endParaRPr lang="th-TH" sz="14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-5400000">
        <a:off x="3404728" y="1763615"/>
        <a:ext cx="6262964" cy="1156180"/>
      </dsp:txXfrm>
    </dsp:sp>
    <dsp:sp modelId="{4B9FE276-A1A5-49A8-9001-CE2D51A4499B}">
      <dsp:nvSpPr>
        <dsp:cNvPr id="0" name=""/>
        <dsp:cNvSpPr/>
      </dsp:nvSpPr>
      <dsp:spPr>
        <a:xfrm>
          <a:off x="153371" y="1612257"/>
          <a:ext cx="3251356" cy="1458932"/>
        </a:xfrm>
        <a:prstGeom prst="roundRect">
          <a:avLst/>
        </a:prstGeom>
        <a:solidFill>
          <a:srgbClr val="CC99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กำหนด</a:t>
          </a:r>
          <a:r>
            <a:rPr lang="en-US" sz="2800" b="1" kern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 ICD10</a:t>
          </a:r>
          <a:endParaRPr lang="th-TH" sz="2800" b="1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24590" y="1683476"/>
        <a:ext cx="3108918" cy="1316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0.17942</cdr:x>
      <cdr:y>0.36313</cdr:y>
    </cdr:from>
    <cdr:to>
      <cdr:x>0.25632</cdr:x>
      <cdr:y>0.45461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="" xmlns:a16="http://schemas.microsoft.com/office/drawing/2014/main" id="{EC19CD61-880D-45C3-9CC1-83E9A6ECC050}"/>
            </a:ext>
          </a:extLst>
        </cdr:cNvPr>
        <cdr:cNvSpPr/>
      </cdr:nvSpPr>
      <cdr:spPr>
        <a:xfrm xmlns:a="http://schemas.openxmlformats.org/drawingml/2006/main">
          <a:off x="2021259" y="891523"/>
          <a:ext cx="866274" cy="2245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1.43%</a:t>
          </a:r>
          <a:endParaRPr lang="th-TH" sz="14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0.13042</cdr:x>
      <cdr:y>0.59282</cdr:y>
    </cdr:from>
    <cdr:to>
      <cdr:x>0.98141</cdr:x>
      <cdr:y>0.59282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="" xmlns:a16="http://schemas.microsoft.com/office/drawing/2014/main" id="{4115F150-AEFC-4E9B-9EB5-9A23B90BE287}"/>
            </a:ext>
          </a:extLst>
        </cdr:cNvPr>
        <cdr:cNvCxnSpPr/>
      </cdr:nvCxnSpPr>
      <cdr:spPr>
        <a:xfrm xmlns:a="http://schemas.openxmlformats.org/drawingml/2006/main">
          <a:off x="1479188" y="2615713"/>
          <a:ext cx="9651741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EBE78-0D0F-4CEA-8A51-2309B4FF7C4C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96622-CF99-4F90-A6AD-1A867F720E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855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3490F6-8319-462E-ABC6-810B79543F96}" type="slidenum">
              <a:rPr lang="en-SG" altLang="th-TH"/>
              <a:pPr/>
              <a:t>14</a:t>
            </a:fld>
            <a:endParaRPr lang="en-SG" altLang="th-TH"/>
          </a:p>
        </p:txBody>
      </p:sp>
    </p:spTree>
    <p:extLst>
      <p:ext uri="{BB962C8B-B14F-4D97-AF65-F5344CB8AC3E}">
        <p14:creationId xmlns:p14="http://schemas.microsoft.com/office/powerpoint/2010/main" val="3569026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22930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48272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53458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88" y="117475"/>
            <a:ext cx="1131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2"/>
          <p:cNvCxnSpPr/>
          <p:nvPr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117475"/>
            <a:ext cx="113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4"/>
          <p:cNvCxnSpPr/>
          <p:nvPr userDrawn="1"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15" descr="C:\Users\kanchana.s\AppData\Local\Temp\Rar$DI47.512\logo MOPH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38" y="53975"/>
            <a:ext cx="9461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27909"/>
            <a:ext cx="10972800" cy="5054583"/>
          </a:xfrm>
        </p:spPr>
        <p:txBody>
          <a:bodyPr/>
          <a:lstStyle>
            <a:lvl1pPr marL="355600" indent="-355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Tahoma" pitchFamily="34" charset="0"/>
              <a:buChar char="●"/>
              <a:def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spcBef>
                <a:spcPts val="600"/>
              </a:spcBef>
              <a:buClrTx/>
              <a:buFont typeface="Wingdings" pitchFamily="2" charset="2"/>
              <a:buChar char="§"/>
              <a:defRPr sz="2600"/>
            </a:lvl2pPr>
            <a:lvl3pPr>
              <a:lnSpc>
                <a:spcPct val="120000"/>
              </a:lnSpc>
              <a:spcBef>
                <a:spcPts val="600"/>
              </a:spcBef>
              <a:buClrTx/>
              <a:buSzPct val="80000"/>
              <a:buFont typeface="Wingdings" pitchFamily="2" charset="2"/>
              <a:buChar char="v"/>
              <a:defRPr/>
            </a:lvl3pPr>
            <a:lvl4pPr>
              <a:lnSpc>
                <a:spcPct val="120000"/>
              </a:lnSpc>
              <a:spcBef>
                <a:spcPts val="600"/>
              </a:spcBef>
              <a:buClrTx/>
              <a:defRPr/>
            </a:lvl4pPr>
            <a:lvl5pPr>
              <a:lnSpc>
                <a:spcPct val="120000"/>
              </a:lnSpc>
              <a:spcBef>
                <a:spcPts val="600"/>
              </a:spcBef>
              <a:buClrTx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" y="-13061"/>
            <a:ext cx="9735403" cy="768532"/>
          </a:xfrm>
          <a:prstGeom prst="rect">
            <a:avLst/>
          </a:prstGeom>
          <a:solidFill>
            <a:schemeClr val="accent1">
              <a:lumMod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396000"/>
          <a:lstStyle>
            <a:lvl1pPr algn="l">
              <a:defRPr sz="2800"/>
            </a:lvl1pPr>
          </a:lstStyle>
          <a:p>
            <a:pPr lvl="0"/>
            <a:r>
              <a:rPr lang="en-US" dirty="0"/>
              <a:t>Click to edit Master title style</a:t>
            </a:r>
            <a:endParaRPr lang="th-TH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88100"/>
            <a:ext cx="2844800" cy="385763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737600" y="6388100"/>
            <a:ext cx="2844800" cy="369888"/>
          </a:xfrm>
        </p:spPr>
        <p:txBody>
          <a:bodyPr/>
          <a:lstStyle>
            <a:lvl1pPr eaLnBrk="0" hangingPunct="0">
              <a:defRPr/>
            </a:lvl1pPr>
          </a:lstStyle>
          <a:p>
            <a:fld id="{7314560D-BE21-49FC-BCF0-1DAFF2FA80C9}" type="slidenum">
              <a:rPr lang="en-US" altLang="th-TH"/>
              <a:pPr/>
              <a:t>‹#›</a:t>
            </a:fld>
            <a:endParaRPr lang="th-TH" altLang="th-TH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165600" y="6388100"/>
            <a:ext cx="3860800" cy="369888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8087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9832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79718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09158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96335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80002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239533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90599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22529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495783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72126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974242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601289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1691864"/>
            <a:ext cx="10363200" cy="2449212"/>
          </a:xfrm>
          <a:solidFill>
            <a:srgbClr val="D5D5FF"/>
          </a:solidFill>
        </p:spPr>
        <p:txBody>
          <a:bodyPr anchor="ctr" anchorCtr="0"/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3200" b="1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8AEEC-3EAD-4DC0-A4CD-388E3017DB33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E03DE-DF4A-4891-BC27-0B9CB1C48504}" type="datetime1">
              <a:rPr lang="en-US" smtClean="0"/>
              <a:pPr>
                <a:defRPr/>
              </a:pPr>
              <a:t>3/4/2019</a:t>
            </a:fld>
            <a:endParaRPr lang="th-TH" dirty="0"/>
          </a:p>
        </p:txBody>
      </p:sp>
      <p:sp>
        <p:nvSpPr>
          <p:cNvPr id="7" name="Rectangle 6"/>
          <p:cNvSpPr/>
          <p:nvPr/>
        </p:nvSpPr>
        <p:spPr bwMode="auto">
          <a:xfrm>
            <a:off x="963084" y="4141076"/>
            <a:ext cx="10363200" cy="662152"/>
          </a:xfrm>
          <a:prstGeom prst="rect">
            <a:avLst/>
          </a:prstGeom>
          <a:solidFill>
            <a:srgbClr val="ABAB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None/>
            </a:pP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4141076"/>
            <a:ext cx="10363200" cy="662152"/>
          </a:xfrm>
          <a:prstGeom prst="rect">
            <a:avLst/>
          </a:prstGeom>
          <a:solidFill>
            <a:srgbClr val="ABAB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None/>
            </a:pPr>
            <a:endParaRPr lang="en-US" sz="2000" b="1">
              <a:solidFill>
                <a:srgbClr val="000000"/>
              </a:solidFill>
            </a:endParaRPr>
          </a:p>
        </p:txBody>
      </p:sp>
      <p:pic>
        <p:nvPicPr>
          <p:cNvPr id="9" name="Picture 1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1799" y="610809"/>
            <a:ext cx="1775883" cy="76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s\kanchana.s\AppData\Local\Temp\Rar$DI47.512\logo MOPH.png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8959" y="518615"/>
            <a:ext cx="1182803" cy="88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838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01016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52461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62715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5052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62691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164139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419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/>
              <a:t>ระดับที่สอง</a:t>
            </a:r>
          </a:p>
          <a:p>
            <a:pPr lvl="2"/>
            <a:r>
              <a:rPr lang="th-TH" altLang="th-TH"/>
              <a:t>ระดับที่สาม</a:t>
            </a:r>
          </a:p>
          <a:p>
            <a:pPr lvl="3"/>
            <a:r>
              <a:rPr lang="th-TH" altLang="th-TH"/>
              <a:t>ระดับที่สี่</a:t>
            </a:r>
          </a:p>
          <a:p>
            <a:pPr lvl="4"/>
            <a:r>
              <a:rPr lang="th-TH" alt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30134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/>
              <a:t>ระดับที่สอง</a:t>
            </a:r>
          </a:p>
          <a:p>
            <a:pPr lvl="2"/>
            <a:r>
              <a:rPr lang="th-TH" altLang="th-TH"/>
              <a:t>ระดับที่สาม</a:t>
            </a:r>
          </a:p>
          <a:p>
            <a:pPr lvl="3"/>
            <a:r>
              <a:rPr lang="th-TH" altLang="th-TH"/>
              <a:t>ระดับที่สี่</a:t>
            </a:r>
          </a:p>
          <a:p>
            <a:pPr lvl="4"/>
            <a:r>
              <a:rPr lang="th-TH" alt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844065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wmf"/><Relationship Id="rId4" Type="http://schemas.openxmlformats.org/officeDocument/2006/relationships/package" Target="../embeddings/Microsoft_Word_Document5.docx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7893"/>
            <a:ext cx="10363200" cy="184899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ระเบียบวาระที่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3.6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รายงานความก้าวหน้าผลงานการให้บริการผู้ป่วยใน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และการจ่ายชดเชยเงื่อนไข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อัตราจ่ายพิเศษ กรณีผู้ป่วยใน เขต 8 ปี 2562 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2743200" y="4723327"/>
            <a:ext cx="8534400" cy="143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การประชุมคณะกรรมการบริหารจัดการและพัฒนาประสิทธิภาพการเงินการคลัง เขตสุขภาพที่ 8 </a:t>
            </a:r>
          </a:p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ครั้งที่ 1/2562  วันที่ 5 มีนาคม 2562 เวลา  09.00 – 16.30 น.  </a:t>
            </a:r>
          </a:p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ณ ห้องประชุมรวมผึ้ง สำนักงานเขตสุขภาพที่ 8 อ.เมือง จ.</a:t>
            </a:r>
            <a:r>
              <a:rPr lang="th-TH" sz="24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อุดรธานี</a:t>
            </a:r>
            <a:endParaRPr lang="th-TH" sz="2400" dirty="0"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2399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670" y="93965"/>
            <a:ext cx="10980758" cy="790890"/>
          </a:xfrm>
          <a:solidFill>
            <a:srgbClr val="0000FF"/>
          </a:solidFill>
        </p:spPr>
        <p:txBody>
          <a:bodyPr/>
          <a:lstStyle/>
          <a:p>
            <a:r>
              <a:rPr lang="th-TH" sz="3609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กลุ่มโรค </a:t>
            </a:r>
            <a:r>
              <a:rPr lang="en-US" sz="3609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ODS</a:t>
            </a:r>
            <a:endParaRPr lang="th-TH" sz="3609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652852" y="993910"/>
          <a:ext cx="5514768" cy="5443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382482" y="1065528"/>
            <a:ext cx="4798566" cy="5299907"/>
            <a:chOff x="300024" y="284132"/>
            <a:chExt cx="3757982" cy="5286412"/>
          </a:xfrm>
          <a:solidFill>
            <a:srgbClr val="FFFF00"/>
          </a:solidFill>
        </p:grpSpPr>
        <p:sp>
          <p:nvSpPr>
            <p:cNvPr id="6" name="Rounded Rectangle 5"/>
            <p:cNvSpPr/>
            <p:nvPr/>
          </p:nvSpPr>
          <p:spPr>
            <a:xfrm>
              <a:off x="300024" y="287370"/>
              <a:ext cx="3757982" cy="528317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468293" y="284132"/>
              <a:ext cx="3533624" cy="50006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935" tIns="64935" rIns="64935" bIns="64935" numCol="1" spcCol="1270" anchor="t" anchorCtr="0">
              <a:noAutofit/>
            </a:bodyPr>
            <a:lstStyle/>
            <a:p>
              <a:pPr algn="ctr" defTabSz="7576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5" b="1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กรมการแพทย์เสนอเพิ่ม ปีงบฯ </a:t>
              </a:r>
              <a:r>
                <a:rPr lang="en-US" sz="2005" b="1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2562 </a:t>
              </a:r>
              <a:r>
                <a:rPr lang="th-TH" sz="2005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(อยู่ระหว่างการพิจารณา)</a:t>
              </a:r>
            </a:p>
            <a:p>
              <a:pPr algn="ctr" defTabSz="7576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802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1. Foreign body of upper GI Tract .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2. </a:t>
              </a:r>
              <a:r>
                <a:rPr lang="en-US" sz="2005" dirty="0" err="1">
                  <a:solidFill>
                    <a:schemeClr val="tx1"/>
                  </a:solidFill>
                </a:rPr>
                <a:t>Pterygium</a:t>
              </a:r>
              <a:r>
                <a:rPr lang="en-US" sz="2005" dirty="0">
                  <a:solidFill>
                    <a:schemeClr val="tx1"/>
                  </a:solidFill>
                </a:rPr>
                <a:t> Excision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3. Female sterilization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4. </a:t>
              </a:r>
              <a:r>
                <a:rPr lang="en-US" sz="2005" dirty="0" err="1">
                  <a:solidFill>
                    <a:schemeClr val="tx1"/>
                  </a:solidFill>
                </a:rPr>
                <a:t>Percutaneous</a:t>
              </a:r>
              <a:r>
                <a:rPr lang="en-US" sz="2005" dirty="0">
                  <a:solidFill>
                    <a:schemeClr val="tx1"/>
                  </a:solidFill>
                </a:rPr>
                <a:t> fracture fixation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5</a:t>
              </a:r>
              <a:r>
                <a:rPr lang="th-TH" sz="2005" dirty="0">
                  <a:solidFill>
                    <a:schemeClr val="tx1"/>
                  </a:solidFill>
                </a:rPr>
                <a:t>.</a:t>
              </a:r>
              <a:r>
                <a:rPr lang="en-US" sz="2005" dirty="0">
                  <a:solidFill>
                    <a:schemeClr val="tx1"/>
                  </a:solidFill>
                </a:rPr>
                <a:t> Fistula in </a:t>
              </a:r>
              <a:r>
                <a:rPr lang="en-US" sz="2005" dirty="0" err="1">
                  <a:solidFill>
                    <a:schemeClr val="tx1"/>
                  </a:solidFill>
                </a:rPr>
                <a:t>ano</a:t>
              </a:r>
              <a:r>
                <a:rPr lang="en-US" sz="2005" dirty="0">
                  <a:solidFill>
                    <a:schemeClr val="tx1"/>
                  </a:solidFill>
                </a:rPr>
                <a:t>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6. </a:t>
              </a:r>
              <a:r>
                <a:rPr lang="en-US" sz="2005" dirty="0" err="1">
                  <a:solidFill>
                    <a:schemeClr val="tx1"/>
                  </a:solidFill>
                </a:rPr>
                <a:t>Perirectal,Perianal</a:t>
              </a:r>
              <a:r>
                <a:rPr lang="en-US" sz="2005" dirty="0">
                  <a:solidFill>
                    <a:schemeClr val="tx1"/>
                  </a:solidFill>
                </a:rPr>
                <a:t> abscess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7. Breast abscess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8. Vesicle stone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9. </a:t>
              </a:r>
              <a:r>
                <a:rPr lang="en-US" sz="2005" dirty="0" err="1">
                  <a:solidFill>
                    <a:schemeClr val="tx1"/>
                  </a:solidFill>
                </a:rPr>
                <a:t>Ureteric</a:t>
              </a:r>
              <a:r>
                <a:rPr lang="en-US" sz="2005" dirty="0">
                  <a:solidFill>
                    <a:schemeClr val="tx1"/>
                  </a:solidFill>
                </a:rPr>
                <a:t> stone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10. Urethral stone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11. </a:t>
              </a:r>
              <a:r>
                <a:rPr lang="en-US" sz="2005" dirty="0" err="1">
                  <a:solidFill>
                    <a:schemeClr val="tx1"/>
                  </a:solidFill>
                </a:rPr>
                <a:t>Ureteral</a:t>
              </a:r>
              <a:r>
                <a:rPr lang="en-US" sz="2005" dirty="0">
                  <a:solidFill>
                    <a:schemeClr val="tx1"/>
                  </a:solidFill>
                </a:rPr>
                <a:t> stricture </a:t>
              </a:r>
            </a:p>
            <a:p>
              <a:pPr marL="114597" lvl="1" indent="-114597" defTabSz="579352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sz="2005" dirty="0">
                  <a:solidFill>
                    <a:schemeClr val="tx1"/>
                  </a:solidFill>
                </a:rPr>
                <a:t>12. Anal fissure</a:t>
              </a:r>
              <a:endParaRPr lang="th-TH" sz="2005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8" name="รูปภาพ 3" descr="spd_20080503105202_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106741" y="1"/>
            <a:ext cx="2089681" cy="707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0089668"/>
      </p:ext>
    </p:extLst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94754" y="155580"/>
            <a:ext cx="11530875" cy="482128"/>
          </a:xfrm>
          <a:prstGeom prst="rect">
            <a:avLst/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81" tIns="45740" rIns="91481" bIns="4574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h-TH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ขั้นตอนดำเนินการเพื่อขึ้นทะเบียนหน่วยบริการ </a:t>
            </a:r>
            <a:r>
              <a:rPr lang="en-US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ODS</a:t>
            </a:r>
            <a:endParaRPr lang="th-TH" sz="2807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49136" y="6356661"/>
            <a:ext cx="2847287" cy="364466"/>
          </a:xfrm>
          <a:prstGeom prst="rect">
            <a:avLst/>
          </a:prstGeo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11</a:t>
            </a:fld>
            <a:endParaRPr kumimoji="0"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437991" y="1208768"/>
          <a:ext cx="6230972" cy="487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iamond 6"/>
          <p:cNvSpPr/>
          <p:nvPr/>
        </p:nvSpPr>
        <p:spPr>
          <a:xfrm>
            <a:off x="6454104" y="1853352"/>
            <a:ext cx="2578334" cy="1933750"/>
          </a:xfrm>
          <a:prstGeom prst="diamond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7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8963" y="2426315"/>
            <a:ext cx="2220231" cy="92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5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สปสช.ตรวจสอบสถานะหน่วยฯ ในระบบ </a:t>
            </a:r>
            <a:r>
              <a:rPr lang="en-US" sz="1805" b="1" dirty="0">
                <a:latin typeface="Tahoma" pitchFamily="34" charset="0"/>
                <a:ea typeface="Tahoma" pitchFamily="34" charset="0"/>
                <a:cs typeface="Tahoma" pitchFamily="34" charset="0"/>
              </a:rPr>
              <a:t>UC</a:t>
            </a:r>
            <a:endParaRPr lang="th-TH" sz="1805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23039" y="4935009"/>
            <a:ext cx="6230971" cy="1573667"/>
          </a:xfrm>
          <a:prstGeom prst="rect">
            <a:avLst/>
          </a:prstGeom>
          <a:solidFill>
            <a:srgbClr val="FFD44B"/>
          </a:solidFill>
        </p:spPr>
        <p:txBody>
          <a:bodyPr wrap="square" rtlCol="0">
            <a:spAutoFit/>
          </a:bodyPr>
          <a:lstStyle/>
          <a:p>
            <a:r>
              <a:rPr lang="th-TH" sz="1604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</a:t>
            </a:r>
          </a:p>
          <a:p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การตรวจประเมินหน่วยบริการ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ODS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โดยคณะกรรมการตรวจเยี่ยมฯ ที่กรมการแพทย์แต่งตั้งขึ้น </a:t>
            </a:r>
          </a:p>
          <a:p>
            <a:pPr marL="175079" lvl="1"/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/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การขึ้นทะเบียนตามวันที่ผ่านการประเมิน (ไม่ขึ้นทะเบียนย้อนหลัง)</a:t>
            </a:r>
          </a:p>
          <a:p>
            <a:pPr marL="0" lvl="1"/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ปัจจุบันหน่วยบริการที่ขึ้นทะเบียนฯ รวม จำนวน </a:t>
            </a:r>
            <a:r>
              <a:rPr lang="en-US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112 </a:t>
            </a:r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แห่ง</a:t>
            </a:r>
          </a:p>
        </p:txBody>
      </p:sp>
      <p:sp>
        <p:nvSpPr>
          <p:cNvPr id="11" name="Left-Right Arrow 10"/>
          <p:cNvSpPr/>
          <p:nvPr/>
        </p:nvSpPr>
        <p:spPr>
          <a:xfrm>
            <a:off x="5594657" y="2641176"/>
            <a:ext cx="787824" cy="429722"/>
          </a:xfrm>
          <a:prstGeom prst="left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7"/>
          </a:p>
        </p:txBody>
      </p:sp>
      <p:pic>
        <p:nvPicPr>
          <p:cNvPr id="9" name="รูปภาพ 3" descr="spd_20080503105202_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106741" y="1"/>
            <a:ext cx="2089681" cy="707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167600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867714" y="2283075"/>
            <a:ext cx="5260396" cy="37958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th-TH" sz="2807">
              <a:latin typeface="Verdana" pitchFamily="34" charset="0"/>
            </a:endParaRPr>
          </a:p>
        </p:txBody>
      </p:sp>
      <p:sp>
        <p:nvSpPr>
          <p:cNvPr id="66566" name="Freeform 6"/>
          <p:cNvSpPr>
            <a:spLocks/>
          </p:cNvSpPr>
          <p:nvPr/>
        </p:nvSpPr>
        <p:spPr bwMode="gray">
          <a:xfrm>
            <a:off x="4366555" y="1628802"/>
            <a:ext cx="983386" cy="576064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91481" tIns="45740" rIns="91481" bIns="45740"/>
          <a:lstStyle/>
          <a:p>
            <a:endParaRPr lang="th-TH" sz="2807"/>
          </a:p>
        </p:txBody>
      </p:sp>
      <p:sp>
        <p:nvSpPr>
          <p:cNvPr id="66567" name="AutoShape 7"/>
          <p:cNvSpPr>
            <a:spLocks noChangeAspect="1" noChangeArrowheads="1" noTextEdit="1"/>
          </p:cNvSpPr>
          <p:nvPr/>
        </p:nvSpPr>
        <p:spPr bwMode="gray">
          <a:xfrm flipH="1">
            <a:off x="6393082" y="3071814"/>
            <a:ext cx="91029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81" tIns="45740" rIns="91481" bIns="45740"/>
          <a:lstStyle/>
          <a:p>
            <a:endParaRPr lang="th-TH" sz="2807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3790074" y="821487"/>
            <a:ext cx="4518118" cy="846422"/>
            <a:chOff x="1920" y="912"/>
            <a:chExt cx="1889" cy="1009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920" y="912"/>
              <a:ext cx="1889" cy="1009"/>
              <a:chOff x="1997" y="1314"/>
              <a:chExt cx="1889" cy="1009"/>
            </a:xfrm>
          </p:grpSpPr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6571" name="Oval 11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807"/>
                </a:p>
              </p:txBody>
            </p:sp>
            <p:sp>
              <p:nvSpPr>
                <p:cNvPr id="66572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th-TH" sz="2807"/>
                </a:p>
              </p:txBody>
            </p:sp>
          </p:grpSp>
          <p:sp>
            <p:nvSpPr>
              <p:cNvPr id="66573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th-TH" sz="2807"/>
              </a:p>
            </p:txBody>
          </p:sp>
          <p:sp>
            <p:nvSpPr>
              <p:cNvPr id="66574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th-TH" sz="2807"/>
              </a:p>
            </p:txBody>
          </p:sp>
          <p:sp>
            <p:nvSpPr>
              <p:cNvPr id="66575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th-TH" sz="2807"/>
              </a:p>
            </p:txBody>
          </p:sp>
          <p:sp>
            <p:nvSpPr>
              <p:cNvPr id="66576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th-TH" sz="2807"/>
              </a:p>
            </p:txBody>
          </p:sp>
        </p:grpSp>
        <p:sp>
          <p:nvSpPr>
            <p:cNvPr id="66577" name="Text Box 17"/>
            <p:cNvSpPr txBox="1">
              <a:spLocks noChangeArrowheads="1"/>
            </p:cNvSpPr>
            <p:nvPr/>
          </p:nvSpPr>
          <p:spPr bwMode="auto">
            <a:xfrm>
              <a:off x="2021" y="1045"/>
              <a:ext cx="1689" cy="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tabLst>
                  <a:tab pos="900875" algn="l"/>
                </a:tabLst>
              </a:pPr>
              <a:r>
                <a:rPr lang="th-TH" sz="2406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 </a:t>
              </a:r>
              <a:r>
                <a:rPr lang="en-US" sz="2406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One day surgery</a:t>
              </a:r>
              <a:endParaRPr lang="th-TH" sz="2406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7032783" y="2348884"/>
            <a:ext cx="4362905" cy="3240358"/>
            <a:chOff x="3504" y="1998"/>
            <a:chExt cx="1537" cy="2495"/>
          </a:xfrm>
          <a:solidFill>
            <a:schemeClr val="accent1">
              <a:lumMod val="75000"/>
            </a:schemeClr>
          </a:solidFill>
        </p:grpSpPr>
        <p:sp>
          <p:nvSpPr>
            <p:cNvPr id="66563" name="AutoShape 3"/>
            <p:cNvSpPr>
              <a:spLocks noChangeArrowheads="1"/>
            </p:cNvSpPr>
            <p:nvPr/>
          </p:nvSpPr>
          <p:spPr bwMode="auto">
            <a:xfrm>
              <a:off x="3504" y="1998"/>
              <a:ext cx="1537" cy="2495"/>
            </a:xfrm>
            <a:prstGeom prst="roundRect">
              <a:avLst>
                <a:gd name="adj" fmla="val 16667"/>
              </a:avLst>
            </a:prstGeom>
            <a:grpFill/>
            <a:ln>
              <a:solidFill>
                <a:srgbClr val="002060"/>
              </a:solidFill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/>
              <a:endParaRPr lang="th-TH" sz="2807">
                <a:latin typeface="Verdana" pitchFamily="34" charset="0"/>
              </a:endParaRPr>
            </a:p>
          </p:txBody>
        </p:sp>
        <p:sp>
          <p:nvSpPr>
            <p:cNvPr id="66578" name="Text Box 18"/>
            <p:cNvSpPr txBox="1">
              <a:spLocks noChangeArrowheads="1"/>
            </p:cNvSpPr>
            <p:nvPr/>
          </p:nvSpPr>
          <p:spPr bwMode="auto">
            <a:xfrm>
              <a:off x="3527" y="2554"/>
              <a:ext cx="1489" cy="137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th-TH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คำนวณอัตรา</a:t>
              </a:r>
              <a:r>
                <a:rPr lang="th-TH" sz="1805" u="sng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ตามค่าน้ำหนักสัมพัทธ์(</a:t>
              </a:r>
              <a:r>
                <a:rPr lang="en-US" sz="1805" u="sng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RW)</a:t>
              </a:r>
              <a:r>
                <a:rPr lang="en-US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โดยจ่ายจากกองทุน </a:t>
              </a:r>
              <a:r>
                <a:rPr lang="en-US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IP</a:t>
              </a:r>
              <a:endParaRPr lang="th-TH" sz="1805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02453" indent="-902453">
                <a:spcBef>
                  <a:spcPts val="1200"/>
                </a:spcBef>
              </a:pPr>
              <a:r>
                <a:rPr lang="th-TH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ในเขต </a:t>
              </a:r>
              <a:r>
                <a:rPr lang="en-US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– </a:t>
              </a:r>
              <a:r>
                <a:rPr lang="th-TH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จ่ายอัตราภายในเขต </a:t>
              </a:r>
              <a:r>
                <a:rPr lang="th-TH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เบื้องต้น </a:t>
              </a:r>
              <a:r>
                <a:rPr lang="en-US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8,050 </a:t>
              </a:r>
              <a:r>
                <a:rPr lang="th-TH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บ./</a:t>
              </a:r>
              <a:r>
                <a:rPr lang="en-US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RW</a:t>
              </a:r>
              <a:endParaRPr lang="th-TH" sz="1805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457426" indent="-457426">
                <a:spcBef>
                  <a:spcPts val="1200"/>
                </a:spcBef>
              </a:pPr>
              <a:r>
                <a:rPr lang="th-TH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ข้ามเขต </a:t>
              </a:r>
              <a:r>
                <a:rPr lang="en-US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–</a:t>
              </a:r>
              <a:r>
                <a:rPr lang="th-TH" sz="1805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จ่าย </a:t>
              </a:r>
              <a:r>
                <a:rPr lang="en-US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9,600 </a:t>
              </a:r>
              <a:r>
                <a:rPr lang="th-TH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บาท/</a:t>
              </a:r>
              <a:r>
                <a:rPr lang="en-US" sz="1805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RW</a:t>
              </a:r>
            </a:p>
          </p:txBody>
        </p:sp>
      </p:grpSp>
      <p:sp>
        <p:nvSpPr>
          <p:cNvPr id="66568" name="Freeform 8"/>
          <p:cNvSpPr>
            <a:spLocks/>
          </p:cNvSpPr>
          <p:nvPr/>
        </p:nvSpPr>
        <p:spPr bwMode="gray">
          <a:xfrm flipH="1">
            <a:off x="6816605" y="1484785"/>
            <a:ext cx="903942" cy="720081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91481" tIns="45740" rIns="91481" bIns="45740"/>
          <a:lstStyle/>
          <a:p>
            <a:endParaRPr lang="th-TH" sz="2807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8269" y="300"/>
            <a:ext cx="9811990" cy="769441"/>
          </a:xfrm>
          <a:prstGeom prst="rect">
            <a:avLst/>
          </a:prstGeom>
          <a:solidFill>
            <a:srgbClr val="0000CC"/>
          </a:solidFill>
          <a:ln w="349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altLang="th-TH" sz="44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หลักเกณฑ์ เงื่อนไข แนวทางและอัตราการจ่าย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082574" y="2283074"/>
            <a:ext cx="4870185" cy="416559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600" b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th-TH" sz="1604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3792" indent="-343792">
              <a:lnSpc>
                <a:spcPct val="15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การผ่าตัดเพื่อการรักษา </a:t>
            </a:r>
          </a:p>
          <a:p>
            <a:pPr marL="343792" indent="-343792">
              <a:lnSpc>
                <a:spcPct val="150000"/>
              </a:lnSpc>
              <a:spcBef>
                <a:spcPct val="0"/>
              </a:spcBef>
              <a:buFontTx/>
              <a:buAutoNum type="arabicPeriod"/>
              <a:defRPr/>
            </a:pP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วันนอน 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ชม.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- 24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 ชม.</a:t>
            </a:r>
            <a:endParaRPr lang="en-US" altLang="th-TH" sz="1604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ไม่มีภาวะแทรกซ้อน (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CC level=0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 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) และมี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 D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C type = 1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Approval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รายการโรค (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ICD10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) และหัตถการ (</a:t>
            </a: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ICD9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) ตามกำหนด</a:t>
            </a:r>
            <a:endParaRPr lang="en-US" altLang="th-TH" sz="1604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หน่วยบริการมีรายชื่อผ่านการขึ้นทะเบียนหน่วยฯ </a:t>
            </a:r>
            <a:endParaRPr lang="en-US" altLang="th-TH" sz="1604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ผู้มีสิทธิที่เข้ารับบริการ </a:t>
            </a:r>
            <a:r>
              <a:rPr lang="th-TH" altLang="th-TH" sz="1604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ตั้งแต่ </a:t>
            </a:r>
            <a:r>
              <a:rPr lang="en-US" altLang="th-TH" sz="1604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altLang="th-TH" sz="1604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มกราคม </a:t>
            </a:r>
            <a:r>
              <a:rPr lang="en-US" altLang="th-TH" sz="1604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2561</a:t>
            </a:r>
            <a:r>
              <a:rPr lang="th-TH" altLang="th-TH" sz="1604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th-TH" sz="1604" dirty="0">
                <a:latin typeface="Tahoma" pitchFamily="34" charset="0"/>
                <a:ea typeface="Tahoma" pitchFamily="34" charset="0"/>
                <a:cs typeface="Tahoma" pitchFamily="34" charset="0"/>
              </a:rPr>
              <a:t>เป็นต้นไป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th-TH" sz="1604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33102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51510" y="1378007"/>
          <a:ext cx="7315968" cy="5103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00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01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01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51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51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513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185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917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9663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</a:t>
                      </a:r>
                      <a:endParaRPr lang="th-TH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จำนวนจังหวัดในเขต</a:t>
                      </a:r>
                      <a:endParaRPr lang="th-TH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จำนวนจังหวัด</a:t>
                      </a:r>
                    </a:p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ที่มีหน่วย </a:t>
                      </a:r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ODS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จำนวนหน่วย</a:t>
                      </a:r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ODS (</a:t>
                      </a:r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แห่ง)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จำนวนหน่วย</a:t>
                      </a:r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ODS </a:t>
                      </a:r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ที่ส่งเบิก(แห่ง)</a:t>
                      </a:r>
                      <a:endParaRPr lang="th-TH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ข้อมูลส่ง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ข้อมูลจ่าย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4426">
                <a:tc vMerge="1">
                  <a:txBody>
                    <a:bodyPr/>
                    <a:lstStyle/>
                    <a:p>
                      <a:pPr algn="ctr" rtl="0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จำนวนข้อมูล (ครั้ง)</a:t>
                      </a:r>
                      <a:endParaRPr lang="th-TH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u="none" strike="noStrike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จำนวนเงิน(บาท)</a:t>
                      </a:r>
                      <a:endParaRPr lang="th-TH" sz="1200" b="1" i="0" u="none" strike="noStrike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408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3,768,025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444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424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6,381,478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140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1,303,370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150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139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1,579,009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442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412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4,156,343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249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2,275,475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401,131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132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1,212,305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187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1,874,040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2,769,560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313,832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398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320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2,751,624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th-TH" sz="1200" b="1" i="0" u="none" strike="noStrike" dirty="0">
                        <a:solidFill>
                          <a:srgbClr val="C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106</a:t>
                      </a:r>
                    </a:p>
                  </a:txBody>
                  <a:tcPr marL="9549" marR="9549" marT="95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200" b="1" i="0" u="none" strike="noStrike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88,033</a:t>
                      </a:r>
                    </a:p>
                  </a:txBody>
                  <a:tcPr marL="9549" marR="9549" marT="9549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  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th-TH" sz="1200" b="1" i="0" u="none" strike="noStrike" dirty="0">
                        <a:solidFill>
                          <a:srgbClr val="C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94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3,148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2,807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28,874,225</a:t>
                      </a:r>
                    </a:p>
                  </a:txBody>
                  <a:tcPr marL="9549" marR="9549" marT="9549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269" y="-7206"/>
            <a:ext cx="12188153" cy="1074306"/>
          </a:xfrm>
          <a:solidFill>
            <a:srgbClr val="0000CC"/>
          </a:solidFill>
        </p:spPr>
        <p:txBody>
          <a:bodyPr anchor="ctr">
            <a:noAutofit/>
          </a:bodyPr>
          <a:lstStyle/>
          <a:p>
            <a:pPr algn="l"/>
            <a:r>
              <a:rPr lang="th-TH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 </a:t>
            </a:r>
            <a:r>
              <a:rPr lang="en-US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5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จำนวนข้อมูลเบิก/จ่าย  จำแนกรายเขต </a:t>
            </a:r>
            <a:r>
              <a:rPr lang="th-TH" sz="2005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(ตั้งแต่ </a:t>
            </a:r>
            <a:r>
              <a:rPr lang="en-US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ม.ค. </a:t>
            </a:r>
            <a:r>
              <a:rPr lang="en-US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- 20 </a:t>
            </a:r>
            <a:r>
              <a:rPr lang="th-TH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พ. ย.</a:t>
            </a:r>
            <a:r>
              <a:rPr lang="en-US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61</a:t>
            </a:r>
            <a:r>
              <a:rPr lang="th-TH" sz="1404" b="1" dirty="0">
                <a:solidFill>
                  <a:srgbClr val="FFFF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th-TH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7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6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จำนวนหน่วยบริการ</a:t>
            </a:r>
            <a:r>
              <a:rPr lang="en-US" sz="2406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ODS </a:t>
            </a:r>
            <a:r>
              <a:rPr lang="th-TH" sz="1604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(จำนวนหน่วยขึ้นทะเบียน ณ วันที่ </a:t>
            </a:r>
            <a:r>
              <a:rPr lang="en-US" sz="1604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 </a:t>
            </a:r>
            <a:r>
              <a:rPr lang="th-TH" sz="1604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ก.ย. </a:t>
            </a:r>
            <a:r>
              <a:rPr lang="en-US" sz="1604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61</a:t>
            </a:r>
            <a:r>
              <a:rPr lang="th-TH" sz="1604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604" dirty="0">
              <a:solidFill>
                <a:schemeClr val="bg1"/>
              </a:solidFill>
            </a:endParaRPr>
          </a:p>
        </p:txBody>
      </p:sp>
      <p:pic>
        <p:nvPicPr>
          <p:cNvPr id="6" name="รูปภาพ 3" descr="spd_20080503105202_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06741" y="1"/>
            <a:ext cx="2089681" cy="707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502444"/>
              </p:ext>
            </p:extLst>
          </p:nvPr>
        </p:nvGraphicFramePr>
        <p:xfrm>
          <a:off x="7712694" y="5226349"/>
          <a:ext cx="4130849" cy="9453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308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896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 : 1.  ข้อมูลตามวันที่ส่ง ณ วันที่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r>
                        <a:rPr lang="th-TH" sz="1200" b="0" u="none" strike="noStrike" baseline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.ย.2561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49" marR="9549" marT="9549" marB="0" anchor="b">
                    <a:solidFill>
                      <a:srgbClr val="FFE0C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2896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2. </a:t>
                      </a:r>
                      <a:r>
                        <a:rPr lang="th-TH" sz="1200" b="0" u="none" strike="noStrike" baseline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ข้อมูลไม่ผ่าน (ติด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C) 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จะไม่มีจำนวนเงินจ่าย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49" marR="9549" marT="9549" marB="0" anchor="b">
                    <a:solidFill>
                      <a:srgbClr val="FFE0C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9590">
                <a:tc>
                  <a:txBody>
                    <a:bodyPr/>
                    <a:lstStyle/>
                    <a:p>
                      <a:pPr algn="l" fontAlgn="b"/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3. ข้อมูลไม่ผ่าน (ติด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C) 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มากที่สุดได้แก่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C626 (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ไม่ใช่หน่วยบริการที่ผ่านเกณฑ์การประเมิน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ODS)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รองลงมา ได้แก่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C625 (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รหัสโรค/รหัสหัตถการไม่ตรงตามกลุ่ม </a:t>
                      </a:r>
                      <a:r>
                        <a:rPr lang="en-US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ODS </a:t>
                      </a:r>
                      <a:r>
                        <a:rPr lang="th-TH" sz="1200" b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ที่กำหนด)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49" marR="9549" marT="9549" marB="0" anchor="b">
                    <a:solidFill>
                      <a:srgbClr val="FFE0C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28789" y="4378817"/>
            <a:ext cx="7353836" cy="3606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006353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94750" y="1133046"/>
            <a:ext cx="11244398" cy="2649954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th-TH" sz="2005" dirty="0">
                <a:latin typeface="Tahoma" pitchFamily="34" charset="0"/>
                <a:ea typeface="Tahoma" pitchFamily="34" charset="0"/>
                <a:cs typeface="Tahoma" pitchFamily="34" charset="0"/>
              </a:rPr>
              <a:t>     ประกาศคณะกรรมการหลักประกันสุขภาพแห่งชาติ เรื่อง หลักเกณฑ์การดำเนินงานและการบริหารจัดการกองทุนหลักประกันสุขภาพแห่งชาติ สำหรับผู้มีสิทธิหลักประกันสุขภาพแห่งชาติ ปีงบประมาณ ๒๕๖๒ และหลักเกณฑ์ วิธีการและเงื่อนไขการรับค่าใช้จ่ายเพื่อบริการสาธารณสุขของหน่วยบริการ</a:t>
            </a:r>
          </a:p>
          <a:p>
            <a:pPr marL="0" indent="0">
              <a:buNone/>
              <a:defRPr/>
            </a:pPr>
            <a:endParaRPr lang="th-TH" sz="2005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401090">
              <a:buNone/>
              <a:defRPr/>
            </a:pPr>
            <a:r>
              <a:rPr lang="th-TH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๒๑.๒ และ ข้อ ๒๑.๘.๒ ...... บริการผ่าตัดผ่านกล้องแบบ </a:t>
            </a:r>
            <a:r>
              <a:rPr lang="en-US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Minimally Invasive surgery  </a:t>
            </a:r>
            <a:r>
              <a:rPr lang="th-TH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</a:t>
            </a:r>
            <a:r>
              <a:rPr lang="th-TH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ในโรคนิ่วในถุงน้ำดีและถุงน้ำดีอักเสบ (</a:t>
            </a:r>
            <a:r>
              <a:rPr lang="en-US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Symptomatic gallstone /</a:t>
            </a:r>
            <a:r>
              <a:rPr lang="en-US" sz="1805" b="1" dirty="0" err="1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cholecystitis</a:t>
            </a:r>
            <a:r>
              <a:rPr lang="th-TH" sz="1805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ให้จ่ายตามค่าน้ำหนักสัมพัทธ์ที่ปรับตามวันนอน กรณีในเขต และนอกเขต</a:t>
            </a:r>
            <a:endParaRPr lang="th-TH" sz="1805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altLang="th-TH" sz="2005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11179420" y="6356661"/>
            <a:ext cx="1017002" cy="36446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1E649CB-F954-4A6A-BCF4-C97AA878DA48}" type="slidenum">
              <a:rPr lang="en-US" altLang="th-TH"/>
              <a:pPr/>
              <a:t>14</a:t>
            </a:fld>
            <a:endParaRPr lang="en-US" altLang="th-TH"/>
          </a:p>
        </p:txBody>
      </p:sp>
      <p:sp>
        <p:nvSpPr>
          <p:cNvPr id="7" name="Rectangle 6"/>
          <p:cNvSpPr/>
          <p:nvPr/>
        </p:nvSpPr>
        <p:spPr>
          <a:xfrm>
            <a:off x="509612" y="4678996"/>
            <a:ext cx="11029536" cy="52455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h-TH" sz="1404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ประกาศ </a:t>
            </a:r>
            <a:r>
              <a:rPr lang="th-TH" sz="1404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สปสช.เรื่อง  แนวทางและเงื่อนไขการจ่ายค่าใช้จ่ายเพื่อบริการสาธารณสุข กรณีหน่วยบริการให้บริการผ่าตัดผ่านกล้องแบบ </a:t>
            </a:r>
            <a:r>
              <a:rPr lang="en-US" sz="1404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Minimally Invasive Surgery </a:t>
            </a:r>
            <a:r>
              <a:rPr lang="th-TH" sz="1404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404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MIS) </a:t>
            </a:r>
            <a:r>
              <a:rPr lang="th-TH" sz="1404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๒๕๖๑</a:t>
            </a:r>
            <a:endParaRPr lang="th-TH" sz="1404" dirty="0">
              <a:solidFill>
                <a:schemeClr val="tx2"/>
              </a:solidFill>
            </a:endParaRPr>
          </a:p>
        </p:txBody>
      </p:sp>
      <p:sp>
        <p:nvSpPr>
          <p:cNvPr id="8" name="Text Box 42"/>
          <p:cNvSpPr txBox="1">
            <a:spLocks noChangeArrowheads="1"/>
          </p:cNvSpPr>
          <p:nvPr/>
        </p:nvSpPr>
        <p:spPr bwMode="auto">
          <a:xfrm>
            <a:off x="-4420" y="27189"/>
            <a:ext cx="9797777" cy="708122"/>
          </a:xfrm>
          <a:prstGeom prst="rect">
            <a:avLst/>
          </a:prstGeom>
          <a:solidFill>
            <a:srgbClr val="0000CC"/>
          </a:solidFill>
          <a:ln w="34925">
            <a:noFill/>
            <a:miter lim="800000"/>
            <a:headEnd/>
            <a:tailEnd/>
          </a:ln>
          <a:effectLst/>
        </p:spPr>
        <p:txBody>
          <a:bodyPr vert="horz" wrap="squar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กฎหมาย/ ระเบียบ</a:t>
            </a:r>
            <a:r>
              <a: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/</a:t>
            </a: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มติที่เกี่ยวข้อง</a:t>
            </a:r>
            <a:r>
              <a:rPr lang="en-US" sz="4000" b="1" kern="0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</a:t>
            </a:r>
            <a:r>
              <a:rPr lang="th-TH" sz="4000" b="1" kern="0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                                                                         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94468" y="5518496"/>
            <a:ext cx="6387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อ้างถึง </a:t>
            </a:r>
            <a:r>
              <a:rPr lang="en-US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หนังสือที่ </a:t>
            </a:r>
            <a:r>
              <a:rPr lang="th-TH" b="1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สปสช</a:t>
            </a:r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2.57/</a:t>
            </a:r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ว.</a:t>
            </a:r>
            <a:r>
              <a:rPr lang="en-US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18 </a:t>
            </a:r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ลงวันที่ </a:t>
            </a:r>
            <a:r>
              <a:rPr lang="en-US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มกราคม </a:t>
            </a:r>
            <a:r>
              <a:rPr lang="en-US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2562</a:t>
            </a:r>
            <a:endParaRPr lang="th-TH" b="1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5655673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0" y="-8787"/>
            <a:ext cx="9846365" cy="757130"/>
          </a:xfrm>
          <a:prstGeom prst="rect">
            <a:avLst/>
          </a:prstGeom>
          <a:solidFill>
            <a:srgbClr val="0000CC"/>
          </a:solidFill>
          <a:ln w="349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บริการ กรณี ผ่าตัดผ่านกล้องแบบ </a:t>
            </a:r>
            <a:endParaRPr lang="en-US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Minimally Invasive Surgery </a:t>
            </a:r>
            <a:r>
              <a:rPr lang="th-TH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MIS) </a:t>
            </a:r>
            <a:r>
              <a:rPr lang="th-TH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082574" y="1745108"/>
          <a:ext cx="9883611" cy="469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273417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apezoid 20"/>
          <p:cNvSpPr/>
          <p:nvPr/>
        </p:nvSpPr>
        <p:spPr>
          <a:xfrm>
            <a:off x="789861" y="1808702"/>
            <a:ext cx="5234967" cy="4485112"/>
          </a:xfrm>
          <a:prstGeom prst="trapezoid">
            <a:avLst>
              <a:gd name="adj" fmla="val 22638"/>
            </a:avLst>
          </a:prstGeom>
          <a:solidFill>
            <a:srgbClr val="FF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1" tIns="45740" rIns="91481" bIns="45740" rtlCol="0" anchor="ctr"/>
          <a:lstStyle/>
          <a:p>
            <a:pPr algn="ctr"/>
            <a:endParaRPr lang="th-TH" sz="2807" dirty="0"/>
          </a:p>
        </p:txBody>
      </p:sp>
      <p:sp>
        <p:nvSpPr>
          <p:cNvPr id="2" name="Trapezoid 1"/>
          <p:cNvSpPr/>
          <p:nvPr/>
        </p:nvSpPr>
        <p:spPr>
          <a:xfrm>
            <a:off x="6540878" y="1799175"/>
            <a:ext cx="5234967" cy="4566262"/>
          </a:xfrm>
          <a:prstGeom prst="trapezoid">
            <a:avLst>
              <a:gd name="adj" fmla="val 21163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81" tIns="45740" rIns="91481" bIns="45740" rtlCol="0" anchor="ctr"/>
          <a:lstStyle/>
          <a:p>
            <a:pPr algn="ctr"/>
            <a:endParaRPr lang="th-TH" sz="2807" dirty="0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-645" y="19805"/>
            <a:ext cx="9827225" cy="701771"/>
          </a:xfrm>
          <a:prstGeom prst="rect">
            <a:avLst/>
          </a:prstGeom>
          <a:solidFill>
            <a:srgbClr val="0070C0"/>
          </a:solidFill>
          <a:ln w="34925">
            <a:noFill/>
            <a:miter lim="800000"/>
            <a:headEnd/>
            <a:tailEnd/>
          </a:ln>
          <a:effectLst/>
        </p:spPr>
        <p:txBody>
          <a:bodyPr wrap="square" lIns="91481" tIns="45740" rIns="91481" bIns="45740">
            <a:sp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อัตราการจ่าย กรณีบริการ 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MIS</a:t>
            </a:r>
            <a:endParaRPr lang="th-TH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1369057" y="1054974"/>
            <a:ext cx="4064418" cy="726828"/>
            <a:chOff x="51" y="449401"/>
            <a:chExt cx="4963816" cy="1052873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14" name="Rectangle 13"/>
            <p:cNvSpPr/>
            <p:nvPr/>
          </p:nvSpPr>
          <p:spPr>
            <a:xfrm>
              <a:off x="51" y="449401"/>
              <a:ext cx="4963816" cy="1052873"/>
            </a:xfrm>
            <a:prstGeom prst="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1" y="449401"/>
              <a:ext cx="4963816" cy="105287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85206" tIns="162975" rIns="285206" bIns="162975" numCol="1" spcCol="1270" anchor="ctr" anchorCtr="0">
              <a:noAutofit/>
            </a:bodyPr>
            <a:lstStyle/>
            <a:p>
              <a:pPr algn="ctr" defTabSz="177887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807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กรณีในเขต  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39333" y="2924456"/>
            <a:ext cx="4798565" cy="647786"/>
          </a:xfrm>
          <a:prstGeom prst="rect">
            <a:avLst/>
          </a:prstGeom>
          <a:solidFill>
            <a:srgbClr val="99CC0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81" tIns="45740" rIns="91481" bIns="45740">
            <a:spAutoFit/>
          </a:bodyPr>
          <a:lstStyle/>
          <a:p>
            <a:r>
              <a:rPr lang="th-TH" sz="1805" b="1" kern="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จ่ายตามค่าน้ำหนักสัมพันธ์ปรับด้วยวันนอน (</a:t>
            </a:r>
            <a:r>
              <a:rPr lang="en-US" sz="1805" b="1" kern="0" dirty="0" err="1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adjRW</a:t>
            </a:r>
            <a:r>
              <a:rPr lang="en-US" sz="1805" b="1" kern="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1805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41928" y="2927659"/>
            <a:ext cx="3871276" cy="647786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81" tIns="45740" rIns="91481" bIns="45740">
            <a:spAutoFit/>
          </a:bodyPr>
          <a:lstStyle/>
          <a:p>
            <a:pPr lvl="0">
              <a:buFontTx/>
              <a:buChar char="-"/>
            </a:pPr>
            <a:r>
              <a:rPr lang="th-TH" sz="180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หน่วยบริการทุกสังกัดที่ให้บริการ</a:t>
            </a:r>
          </a:p>
          <a:p>
            <a:pPr lvl="0">
              <a:buFontTx/>
              <a:buChar char="-"/>
            </a:pPr>
            <a:r>
              <a:rPr lang="th-TH" sz="180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ไม่ปรับลดค่าแรง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302630" y="1054973"/>
            <a:ext cx="3777816" cy="744199"/>
          </a:xfrm>
          <a:prstGeom prst="rect">
            <a:avLst/>
          </a:prstGeom>
          <a:solidFill>
            <a:srgbClr val="FFD44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284608" tIns="162633" rIns="284608" bIns="162633" numCol="1" spcCol="1267" anchor="ctr" anchorCtr="0">
            <a:noAutofit/>
          </a:bodyPr>
          <a:lstStyle/>
          <a:p>
            <a:pPr algn="ctr" defTabSz="17788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807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กรณีนอกเขต 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25970" y="2312686"/>
            <a:ext cx="3395725" cy="400937"/>
          </a:xfrm>
          <a:prstGeom prst="rect">
            <a:avLst/>
          </a:prstGeom>
        </p:spPr>
        <p:txBody>
          <a:bodyPr wrap="none" lIns="91481" tIns="45740" rIns="91481" bIns="45740">
            <a:spAutoFit/>
          </a:bodyPr>
          <a:lstStyle/>
          <a:p>
            <a:pPr lvl="0" algn="ctr"/>
            <a:r>
              <a:rPr lang="th-TH" sz="2005" b="1" kern="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เบื้องต้น 8</a:t>
            </a:r>
            <a:r>
              <a:rPr lang="en-US" sz="2005" b="1" kern="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th-TH" sz="2005" b="1" kern="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050 บาท</a:t>
            </a:r>
            <a:r>
              <a:rPr lang="en-US" sz="1805" b="1" kern="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1805" b="1" kern="0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adjRW</a:t>
            </a:r>
            <a:endParaRPr lang="th-TH" sz="2005" b="1" kern="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37173" y="2253307"/>
            <a:ext cx="4842372" cy="400110"/>
          </a:xfrm>
          <a:prstGeom prst="rect">
            <a:avLst/>
          </a:prstGeom>
        </p:spPr>
        <p:txBody>
          <a:bodyPr wrap="square" lIns="91481" tIns="45740" rIns="91481" bIns="45740">
            <a:spAutoFit/>
          </a:bodyPr>
          <a:lstStyle/>
          <a:p>
            <a:pPr algn="ctr"/>
            <a:r>
              <a:rPr lang="en-US" sz="2005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9,600 </a:t>
            </a:r>
            <a:r>
              <a:rPr lang="th-TH" sz="2005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บาท</a:t>
            </a:r>
            <a:r>
              <a:rPr lang="en-US" sz="2005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2005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adjRW</a:t>
            </a:r>
            <a:endParaRPr lang="th-TH" sz="2005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55537" y="4529828"/>
            <a:ext cx="9095787" cy="8329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81" tIns="45740" rIns="91481" bIns="45740">
            <a:spAutoFit/>
          </a:bodyPr>
          <a:lstStyle/>
          <a:p>
            <a:pPr marL="343792" indent="-343792">
              <a:buFont typeface="+mj-lt"/>
              <a:buAutoNum type="arabicPeriod"/>
            </a:pP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จ่ายค่าบริการกรณีส่องกล้อง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(LC)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เสมือนการจ่ายผ่าตัดแบบเปิด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(OC)</a:t>
            </a:r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3792" indent="-343792">
              <a:buFont typeface="+mj-lt"/>
              <a:buAutoNum type="arabicPeriod"/>
            </a:pP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จ่ายเพิ่มตามสัดส่วนค่า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K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ที่เป็นส่วนต่างของ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RW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ของกลุ่ม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DRGs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ของบริการ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LC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และบริการ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OC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43792" indent="-343792">
              <a:buFont typeface="+mj-lt"/>
              <a:buAutoNum type="arabicPeriod"/>
            </a:pP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นำค่า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K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ไปบวกเพิ่มจากค่า </a:t>
            </a:r>
            <a:r>
              <a:rPr lang="en-US" sz="1604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ที่ประมวลผลได้ </a:t>
            </a:r>
            <a:r>
              <a:rPr lang="th-TH" sz="1604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จะได้เป็นค่า </a:t>
            </a:r>
            <a:r>
              <a:rPr lang="en-US" sz="1604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604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4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ที่ใช้ในการคำนวณจ่าย </a:t>
            </a:r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รูปภาพ 17" descr="NHSO_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98373" y="61392"/>
            <a:ext cx="908337" cy="378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17" name="Freeform 6"/>
          <p:cNvSpPr>
            <a:spLocks/>
          </p:cNvSpPr>
          <p:nvPr/>
        </p:nvSpPr>
        <p:spPr bwMode="gray">
          <a:xfrm>
            <a:off x="5379796" y="635807"/>
            <a:ext cx="931065" cy="7909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91481" tIns="45740" rIns="91481" bIns="45740"/>
          <a:lstStyle/>
          <a:p>
            <a:endParaRPr lang="th-TH" sz="2807"/>
          </a:p>
        </p:txBody>
      </p:sp>
      <p:sp>
        <p:nvSpPr>
          <p:cNvPr id="18" name="Freeform 8"/>
          <p:cNvSpPr>
            <a:spLocks/>
          </p:cNvSpPr>
          <p:nvPr/>
        </p:nvSpPr>
        <p:spPr bwMode="gray">
          <a:xfrm flipH="1">
            <a:off x="6454102" y="707428"/>
            <a:ext cx="903942" cy="863321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91481" tIns="45740" rIns="91481" bIns="45740"/>
          <a:lstStyle/>
          <a:p>
            <a:endParaRPr lang="th-TH" sz="2807"/>
          </a:p>
        </p:txBody>
      </p:sp>
      <p:sp>
        <p:nvSpPr>
          <p:cNvPr id="22" name="Rectangle 21"/>
          <p:cNvSpPr/>
          <p:nvPr/>
        </p:nvSpPr>
        <p:spPr>
          <a:xfrm>
            <a:off x="3732528" y="4001964"/>
            <a:ext cx="4515259" cy="400110"/>
          </a:xfrm>
          <a:prstGeom prst="rect">
            <a:avLst/>
          </a:prstGeom>
          <a:solidFill>
            <a:srgbClr val="FFCCFF"/>
          </a:solidFill>
        </p:spPr>
        <p:txBody>
          <a:bodyPr wrap="square" lIns="91481" tIns="45740" rIns="91481" bIns="45740">
            <a:spAutoFit/>
          </a:bodyPr>
          <a:lstStyle/>
          <a:p>
            <a:pPr lvl="0" algn="ctr"/>
            <a:r>
              <a:rPr lang="th-TH" sz="2005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การคำนวณอัตราจ่าย 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9462157" y="5434372"/>
          <a:ext cx="1002685" cy="846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Document" showAsIcon="1" r:id="rId4" imgW="914400" imgH="771525" progId="Word.Document.12">
                  <p:embed/>
                </p:oleObj>
              </mc:Choice>
              <mc:Fallback>
                <p:oleObj name="Document" showAsIcon="1" r:id="rId4" imgW="914400" imgH="77152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2157" y="5434372"/>
                        <a:ext cx="1002685" cy="8460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787681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738" y="42984"/>
            <a:ext cx="9800871" cy="661720"/>
          </a:xfrm>
          <a:prstGeom prst="rect">
            <a:avLst/>
          </a:prstGeom>
          <a:solidFill>
            <a:srgbClr val="0000CC"/>
          </a:solidFill>
          <a:ln w="349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ตารางค่า </a:t>
            </a:r>
            <a:r>
              <a: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K </a:t>
            </a: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และวิธีการคำนวณอัตราจ่ายฯ </a:t>
            </a:r>
            <a:r>
              <a:rPr lang="en-US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                                                                              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52853" y="993907"/>
          <a:ext cx="10026853" cy="3437777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0107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99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661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99436"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ICD10</a:t>
                      </a:r>
                    </a:p>
                  </a:txBody>
                  <a:tcPr marL="91506" marR="91506" marT="0" marB="0" anchor="ctr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</a:t>
                      </a:r>
                      <a:r>
                        <a:rPr lang="th-TH" sz="1600" b="1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DRGs</a:t>
                      </a:r>
                    </a:p>
                  </a:txBody>
                  <a:tcPr marL="91506" marR="91506" marT="0" marB="0" anchor="ctr"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ค่า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</a:t>
                      </a:r>
                      <a:b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ผลต่าง</a:t>
                      </a:r>
                      <a:r>
                        <a:rPr lang="th-TH" sz="1600" b="1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RW</a:t>
                      </a:r>
                      <a:r>
                        <a:rPr lang="en-US" sz="1600" b="1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OC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RW LC)</a:t>
                      </a:r>
                    </a:p>
                  </a:txBody>
                  <a:tcPr marL="91506" marR="91506" marT="0" marB="0" anchor="ctr"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9390">
                <a:tc rowSpan="7">
                  <a:txBody>
                    <a:bodyPr/>
                    <a:lstStyle/>
                    <a:p>
                      <a:r>
                        <a:rPr lang="en-US" sz="1600" b="1" kern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K80.0, K80.1, K80.2, K80.3, K80.4, K80.5, K80.8</a:t>
                      </a:r>
                    </a:p>
                    <a:p>
                      <a:r>
                        <a:rPr lang="en-US" sz="1600" b="1" kern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K81.0, K81.1, K81.8, K81.9</a:t>
                      </a:r>
                    </a:p>
                    <a:p>
                      <a:r>
                        <a:rPr lang="en-US" sz="1600" b="1" kern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K82.0, K82.1, K82.2, K82.3, K82.4, K82.8, K82.9</a:t>
                      </a:r>
                    </a:p>
                    <a:p>
                      <a:r>
                        <a:rPr lang="en-US" sz="1600" b="1" kern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K83.0, K83.1, K83.2, K83.3, K83.4, K83.5, K83.8, K83.9</a:t>
                      </a:r>
                      <a:endParaRPr lang="th-TH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2009" marR="12200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07100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0.7905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298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07102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0.5271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31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07103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1.3267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869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07104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1.0128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123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07090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0.9552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912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-20955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07092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1.4257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658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05" indent="-1270" algn="ctr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07094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5.6056</a:t>
                      </a:r>
                    </a:p>
                  </a:txBody>
                  <a:tcPr marL="91506" marR="91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52852" y="4574926"/>
            <a:ext cx="10098472" cy="1560831"/>
          </a:xfrm>
          <a:solidFill>
            <a:srgbClr val="FFFF99"/>
          </a:solidFill>
        </p:spPr>
        <p:txBody>
          <a:bodyPr/>
          <a:lstStyle/>
          <a:p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นำค่า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K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ไปบวกเพิ่มจากค่า </a:t>
            </a:r>
            <a:r>
              <a:rPr lang="en-US" sz="1604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ของแต่ละเคส ตามรายกลุ่ม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DRGs </a:t>
            </a:r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เช่น </a:t>
            </a:r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ค่า </a:t>
            </a:r>
            <a:r>
              <a:rPr lang="en-US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ของกลุ่ม 07100 เป็น </a:t>
            </a:r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0.7905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อัตราจ่ายฯ 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=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lang="en-US" sz="1604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ของทุกเคสในกลุ่มที่เป็น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DRGs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07100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อัตราจ่ายตามเงื่อนไขฯ</a:t>
            </a:r>
            <a:r>
              <a:rPr lang="en-US" sz="14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=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[</a:t>
            </a:r>
            <a:r>
              <a:rPr lang="th-TH" sz="1604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0.7905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+ </a:t>
            </a:r>
            <a:r>
              <a:rPr lang="en-US" sz="1604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กลุ่ม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DRGs 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07100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]</a:t>
            </a:r>
            <a:r>
              <a:rPr lang="th-TH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th-TH" sz="1604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6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n-US" sz="16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th-TH" sz="16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050</a:t>
            </a:r>
            <a:r>
              <a:rPr lang="en-US" sz="16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9,600</a:t>
            </a:r>
            <a:r>
              <a:rPr lang="th-TH" sz="1604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>
              <a:buNone/>
            </a:pPr>
            <a:r>
              <a:rPr lang="en-US" sz="1604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604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97891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รายงานการชดเชย </a:t>
            </a:r>
            <a:r>
              <a:rPr lang="en-US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ODS-MIS </a:t>
            </a:r>
            <a:endParaRPr lang="th-TH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18</a:t>
            </a:fld>
            <a:endParaRPr lang="th-TH" altLang="th-TH"/>
          </a:p>
        </p:txBody>
      </p:sp>
      <p:sp>
        <p:nvSpPr>
          <p:cNvPr id="7" name="TextBox 6"/>
          <p:cNvSpPr txBox="1"/>
          <p:nvPr/>
        </p:nvSpPr>
        <p:spPr>
          <a:xfrm>
            <a:off x="6439437" y="6336407"/>
            <a:ext cx="4752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Data from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DBbranch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m_sufund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@ 040362</a:t>
            </a:r>
            <a:endParaRPr lang="th-TH" sz="2400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79" y="913493"/>
            <a:ext cx="12043068" cy="517821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914619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9895">
            <a:off x="9061704" y="2890241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รายงานการชดเชย </a:t>
            </a:r>
            <a:r>
              <a:rPr lang="en-US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ODS-MIS &gt;&gt;IP02 By </a:t>
            </a:r>
            <a:r>
              <a:rPr lang="en-US" sz="4000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hmain</a:t>
            </a:r>
            <a:r>
              <a:rPr lang="en-US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19</a:t>
            </a:fld>
            <a:endParaRPr lang="th-TH" altLang="th-TH"/>
          </a:p>
        </p:txBody>
      </p:sp>
      <p:sp>
        <p:nvSpPr>
          <p:cNvPr id="7" name="TextBox 6"/>
          <p:cNvSpPr txBox="1"/>
          <p:nvPr/>
        </p:nvSpPr>
        <p:spPr>
          <a:xfrm>
            <a:off x="6439437" y="6336407"/>
            <a:ext cx="4752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Data from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DBbranch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m_sufund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@ 040362</a:t>
            </a:r>
            <a:endParaRPr lang="th-TH" sz="2400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59" y="1347296"/>
            <a:ext cx="9118865" cy="401031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472416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22D316E-4434-4961-BE5C-8EFD2A6E1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29" y="93317"/>
            <a:ext cx="11971541" cy="667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38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1D9D40-4A33-4276-8FDB-2992EF94F94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th-TH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6" name="Picture 14" descr="ผลการค้นหารูปภาพสำหรับ inpati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84" y="1691864"/>
            <a:ext cx="2762250" cy="244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384174" y="2228671"/>
            <a:ext cx="20489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เงื่อนไข</a:t>
            </a:r>
            <a:endParaRPr kumimoji="0" lang="th-TH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105417" y="3236057"/>
            <a:ext cx="8279506" cy="14588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อัตราจ่ายพิเศษเฉพาะเขต ผู้ป่วยใน</a:t>
            </a:r>
            <a:r>
              <a:rPr kumimoji="0" lang="th-TH" sz="40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4800" b="1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เขต </a:t>
            </a:r>
            <a:r>
              <a:rPr kumimoji="0" lang="en-US" sz="4800" b="1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8</a:t>
            </a:r>
            <a:r>
              <a:rPr kumimoji="0" lang="th-TH" sz="40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ปีงบประมาณ </a:t>
            </a: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2562</a:t>
            </a:r>
            <a:r>
              <a:rPr kumimoji="0" lang="th-TH" sz="40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2221102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25003" y="944571"/>
            <a:ext cx="11372045" cy="5172894"/>
          </a:xfrm>
        </p:spPr>
        <p:txBody>
          <a:bodyPr/>
          <a:lstStyle/>
          <a:p>
            <a:r>
              <a:rPr lang="th-TH" dirty="0"/>
              <a:t>อนุมัติ ข้อเสนอ เงื่อนไขและอัตราจ่ายพิเศษเฉพาะเขต ผู้ป่วยใน เขต </a:t>
            </a:r>
            <a:r>
              <a:rPr lang="en-US" dirty="0"/>
              <a:t>8</a:t>
            </a:r>
            <a:r>
              <a:rPr lang="th-TH" dirty="0"/>
              <a:t> ปีงบประมาณ </a:t>
            </a:r>
            <a:r>
              <a:rPr lang="en-US" dirty="0"/>
              <a:t>2562</a:t>
            </a:r>
            <a:r>
              <a:rPr lang="th-TH" dirty="0"/>
              <a:t> ได้แก่</a:t>
            </a:r>
            <a:endParaRPr lang="en-US" dirty="0"/>
          </a:p>
          <a:p>
            <a:pPr marL="0" indent="0" eaLnBrk="1" fontAlgn="t" hangingPunct="1">
              <a:buNone/>
            </a:pPr>
            <a:r>
              <a:rPr lang="en-US" dirty="0"/>
              <a:t>	1.Pneumonia </a:t>
            </a:r>
            <a:r>
              <a:rPr lang="th-TH" dirty="0"/>
              <a:t>(โรคปอดบวม)</a:t>
            </a:r>
          </a:p>
          <a:p>
            <a:pPr marL="0" indent="0" eaLnBrk="1" fontAlgn="t" hangingPunct="1">
              <a:buNone/>
            </a:pPr>
            <a:r>
              <a:rPr lang="th-TH" dirty="0"/>
              <a:t>	</a:t>
            </a:r>
            <a:r>
              <a:rPr lang="en-US" dirty="0"/>
              <a:t>2.Spinal Surgery </a:t>
            </a:r>
            <a:r>
              <a:rPr lang="th-TH" dirty="0"/>
              <a:t>(การผ่าตัดกระดูกสันหลัง)</a:t>
            </a:r>
          </a:p>
          <a:p>
            <a:pPr marL="0" indent="0" eaLnBrk="1" fontAlgn="t" hangingPunct="1">
              <a:buNone/>
            </a:pPr>
            <a:r>
              <a:rPr lang="en-US" dirty="0"/>
              <a:t>	3.Revision of knee replacement </a:t>
            </a:r>
            <a:r>
              <a:rPr lang="th-TH" dirty="0"/>
              <a:t>(การผ่าตัดข้อเข่าซ้ำ)</a:t>
            </a:r>
            <a:endParaRPr lang="en-US" dirty="0"/>
          </a:p>
          <a:p>
            <a:pPr marL="0" indent="0" eaLnBrk="1" fontAlgn="t" hangingPunct="1">
              <a:buNone/>
            </a:pPr>
            <a:r>
              <a:rPr lang="en-US" dirty="0"/>
              <a:t>        4.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การจัดบริการฟื้นฟูสมรรถภาพทางการแพทย์สำหรับผู้ป่วยระยะกึ่งเฉียบพลัน และไม่เฉียบพลัน (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SNAP)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โดยบริการการแพทย์แผนไทยและการแพทย์ทางเลือกร่วมกับการรักษาแผนปัจจุบัน</a:t>
            </a:r>
            <a:r>
              <a:rPr lang="th-TH" b="1" dirty="0"/>
              <a:t> </a:t>
            </a:r>
          </a:p>
          <a:p>
            <a:pPr marL="0" indent="0" eaLnBrk="1" fontAlgn="t" hangingPunct="1">
              <a:buNone/>
            </a:pPr>
            <a:r>
              <a:rPr lang="th-TH" dirty="0"/>
              <a:t>รายละเอียดให้เป็นไปตามประกาศการบริหารกองทุนฯ ปี</a:t>
            </a:r>
            <a:r>
              <a:rPr lang="en-US" dirty="0"/>
              <a:t> 2562</a:t>
            </a:r>
          </a:p>
          <a:p>
            <a:r>
              <a:rPr lang="th-TH" dirty="0"/>
              <a:t>เห็นชอบในการดำเนินการตาม มติ </a:t>
            </a:r>
            <a:r>
              <a:rPr lang="th-TH" dirty="0" err="1"/>
              <a:t>คทง</a:t>
            </a:r>
            <a:r>
              <a:rPr lang="th-TH" dirty="0"/>
              <a:t>.</a:t>
            </a:r>
            <a:r>
              <a:rPr lang="en-US" dirty="0"/>
              <a:t>5x5</a:t>
            </a:r>
            <a:r>
              <a:rPr lang="th-TH" dirty="0"/>
              <a:t> ในการประชุมครั้งที่ </a:t>
            </a:r>
            <a:r>
              <a:rPr lang="en-US" dirty="0"/>
              <a:t>5/2561</a:t>
            </a:r>
            <a:r>
              <a:rPr lang="th-TH" dirty="0"/>
              <a:t> วันที่ </a:t>
            </a:r>
            <a:r>
              <a:rPr lang="en-US" dirty="0"/>
              <a:t>10</a:t>
            </a:r>
            <a:r>
              <a:rPr lang="th-TH" dirty="0"/>
              <a:t> </a:t>
            </a:r>
            <a:r>
              <a:rPr lang="th-TH" dirty="0" err="1"/>
              <a:t>กย</a:t>
            </a:r>
            <a:r>
              <a:rPr lang="th-TH" dirty="0"/>
              <a:t>.</a:t>
            </a:r>
            <a:r>
              <a:rPr lang="en-US" dirty="0"/>
              <a:t>61 </a:t>
            </a:r>
            <a:endParaRPr lang="th-TH" dirty="0"/>
          </a:p>
          <a:p>
            <a:r>
              <a:rPr lang="th-TH" dirty="0"/>
              <a:t>มอบ </a:t>
            </a:r>
            <a:r>
              <a:rPr lang="th-TH" dirty="0" err="1"/>
              <a:t>สปสช</a:t>
            </a:r>
            <a:r>
              <a:rPr lang="th-TH" dirty="0"/>
              <a:t>.เขต </a:t>
            </a:r>
            <a:r>
              <a:rPr lang="en-US" dirty="0"/>
              <a:t>8</a:t>
            </a:r>
            <a:r>
              <a:rPr lang="th-TH" dirty="0"/>
              <a:t> อุดรธานี นำเสนอรายละเอียดรายเกณฑ์ในการประชุมครั้งต่อไป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1D9D40-4A33-4276-8FDB-2992EF94F94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h-TH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อ้างถึง มติ อปสข.เขต 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การประชุมครั้งที่ 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7/2561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วันที่ 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21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กันยายน </a:t>
            </a:r>
            <a:r>
              <a: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</a:t>
            </a:r>
            <a:endParaRPr lang="th-TH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632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รายงานการชดเชย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IP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เงื่อนไขอัตราจ่ายพิเศษเขต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ปีงบประมาณ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2562 STM6110-6202</a:t>
            </a:r>
            <a:endParaRPr lang="th-TH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22</a:t>
            </a:fld>
            <a:endParaRPr lang="th-TH" altLang="th-TH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90" y="1282385"/>
            <a:ext cx="11797047" cy="371461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/>
          <p:cNvSpPr txBox="1"/>
          <p:nvPr/>
        </p:nvSpPr>
        <p:spPr>
          <a:xfrm>
            <a:off x="6439437" y="6336407"/>
            <a:ext cx="4752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Data from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DBbranch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SL_Paid_Recs</a:t>
            </a:r>
            <a:r>
              <a:rPr lang="en-US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@ 040362</a:t>
            </a:r>
            <a:endParaRPr lang="th-TH" sz="2400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2456" y="5267459"/>
            <a:ext cx="5563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**</a:t>
            </a:r>
            <a:r>
              <a:rPr lang="th-TH" i="1" dirty="0" smtClean="0"/>
              <a:t>เอกสารแนบ รายงานการชดเชยรายหน่วยบริการ</a:t>
            </a:r>
            <a:r>
              <a:rPr lang="en-US" i="1" dirty="0" smtClean="0"/>
              <a:t>**</a:t>
            </a:r>
            <a:endParaRPr lang="th-TH" i="1" dirty="0"/>
          </a:p>
        </p:txBody>
      </p:sp>
    </p:spTree>
    <p:extLst>
      <p:ext uri="{BB962C8B-B14F-4D97-AF65-F5344CB8AC3E}">
        <p14:creationId xmlns:p14="http://schemas.microsoft.com/office/powerpoint/2010/main" val="93317152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9B966B0C-C0AC-4844-9A00-315EAF19470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995231" y="5805174"/>
          <a:ext cx="1111841" cy="6994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1841">
                  <a:extLst>
                    <a:ext uri="{9D8B030D-6E8A-4147-A177-3AD203B41FA5}">
                      <a16:colId xmlns="" xmlns:a16="http://schemas.microsoft.com/office/drawing/2014/main" val="15809272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u="none" strike="noStrike" dirty="0"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142474807"/>
                  </a:ext>
                </a:extLst>
              </a:tr>
              <a:tr h="253724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2,134,182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6093222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2,178,918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32134815"/>
                  </a:ext>
                </a:extLst>
              </a:tr>
            </a:tbl>
          </a:graphicData>
        </a:graphic>
      </p:graphicFrame>
      <p:graphicFrame>
        <p:nvGraphicFramePr>
          <p:cNvPr id="66" name="Chart 65">
            <a:extLst>
              <a:ext uri="{FF2B5EF4-FFF2-40B4-BE49-F238E27FC236}">
                <a16:creationId xmlns="" xmlns:a16="http://schemas.microsoft.com/office/drawing/2014/main" id="{056DC9FE-7BBE-4F54-B457-06C38A16DDA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42476" y="3932349"/>
          <a:ext cx="10818994" cy="267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="" xmlns:a16="http://schemas.microsoft.com/office/drawing/2014/main" id="{281B61A9-E2BB-4509-BB8E-E3C672BE600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728333" y="2570879"/>
          <a:ext cx="1402024" cy="846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2024">
                  <a:extLst>
                    <a:ext uri="{9D8B030D-6E8A-4147-A177-3AD203B41FA5}">
                      <a16:colId xmlns="" xmlns:a16="http://schemas.microsoft.com/office/drawing/2014/main" val="1772871480"/>
                    </a:ext>
                  </a:extLst>
                </a:gridCol>
              </a:tblGrid>
              <a:tr h="282080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u="none" strike="noStrike" dirty="0"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3775109501"/>
                  </a:ext>
                </a:extLst>
              </a:tr>
              <a:tr h="282080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2,715.36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5133047"/>
                  </a:ext>
                </a:extLst>
              </a:tr>
              <a:tr h="282080"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2,684.65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72243011"/>
                  </a:ext>
                </a:extLst>
              </a:tr>
            </a:tbl>
          </a:graphicData>
        </a:graphic>
      </p:graphicFrame>
      <p:graphicFrame>
        <p:nvGraphicFramePr>
          <p:cNvPr id="50" name="Chart 49">
            <a:extLst>
              <a:ext uri="{FF2B5EF4-FFF2-40B4-BE49-F238E27FC236}">
                <a16:creationId xmlns="" xmlns:a16="http://schemas.microsoft.com/office/drawing/2014/main" id="{DC8A81DB-0B0A-42D3-9C9B-694968CB1FB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01371" y="973006"/>
          <a:ext cx="11265239" cy="2455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>
            <a:extLst>
              <a:ext uri="{FF2B5EF4-FFF2-40B4-BE49-F238E27FC236}">
                <a16:creationId xmlns="" xmlns:a16="http://schemas.microsoft.com/office/drawing/2014/main" id="{701869EB-4314-4F2F-A195-4BF180D45325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661182"/>
          </a:xfrm>
          <a:prstGeom prst="rect">
            <a:avLst/>
          </a:prstGeom>
          <a:solidFill>
            <a:srgbClr val="0000CC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563" algn="ctr"/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เปรียบเทียบข้อมูล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 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เดือนแรก 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ของปี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 : 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62 (sent date)</a:t>
            </a:r>
            <a:endParaRPr lang="th-TH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282EF00E-00FE-4941-9075-7D645EB69C2E}"/>
              </a:ext>
            </a:extLst>
          </p:cNvPr>
          <p:cNvSpPr/>
          <p:nvPr/>
        </p:nvSpPr>
        <p:spPr>
          <a:xfrm>
            <a:off x="10415694" y="777604"/>
            <a:ext cx="1807164" cy="411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FF0000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ภาพรวมลดลง</a:t>
            </a:r>
            <a:endParaRPr lang="en-US" sz="1600" dirty="0">
              <a:solidFill>
                <a:srgbClr val="FF0000"/>
              </a:solidFill>
              <a:highlight>
                <a:srgbClr val="FFFF00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-1.13%</a:t>
            </a:r>
            <a:endParaRPr lang="th-TH" sz="1600" dirty="0">
              <a:solidFill>
                <a:srgbClr val="FF0000"/>
              </a:solidFill>
              <a:highlight>
                <a:srgbClr val="FFFF00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55811542-BF8E-476A-A6D0-B4600010E8FF}"/>
              </a:ext>
            </a:extLst>
          </p:cNvPr>
          <p:cNvSpPr/>
          <p:nvPr/>
        </p:nvSpPr>
        <p:spPr>
          <a:xfrm>
            <a:off x="10388292" y="3660377"/>
            <a:ext cx="1719050" cy="613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0000FF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ภาพรวมเพิ่มขึ้น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2.10%</a:t>
            </a:r>
            <a:endParaRPr lang="th-TH" sz="1600" dirty="0">
              <a:solidFill>
                <a:srgbClr val="0000FF"/>
              </a:solidFill>
              <a:highlight>
                <a:srgbClr val="FFFF00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EC19CD61-880D-45C3-9CC1-83E9A6ECC050}"/>
              </a:ext>
            </a:extLst>
          </p:cNvPr>
          <p:cNvSpPr/>
          <p:nvPr/>
        </p:nvSpPr>
        <p:spPr>
          <a:xfrm>
            <a:off x="1451808" y="1898947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3.73%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43202964-DD00-4733-B1C5-D8C0EB35834F}"/>
              </a:ext>
            </a:extLst>
          </p:cNvPr>
          <p:cNvSpPr/>
          <p:nvPr/>
        </p:nvSpPr>
        <p:spPr>
          <a:xfrm>
            <a:off x="3661686" y="139460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-2.51%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E378D045-77FE-4B2C-B07A-151948E62B13}"/>
              </a:ext>
            </a:extLst>
          </p:cNvPr>
          <p:cNvSpPr/>
          <p:nvPr/>
        </p:nvSpPr>
        <p:spPr>
          <a:xfrm>
            <a:off x="4443225" y="1184074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-2.48%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A69C54A8-A194-46AB-90F7-31DC14D007C5}"/>
              </a:ext>
            </a:extLst>
          </p:cNvPr>
          <p:cNvSpPr/>
          <p:nvPr/>
        </p:nvSpPr>
        <p:spPr>
          <a:xfrm>
            <a:off x="5229726" y="1161363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-7.05%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33473657-6C34-4B10-9037-901DBBFFD701}"/>
              </a:ext>
            </a:extLst>
          </p:cNvPr>
          <p:cNvSpPr/>
          <p:nvPr/>
        </p:nvSpPr>
        <p:spPr>
          <a:xfrm>
            <a:off x="5940382" y="1883444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0.99%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077EB30D-AD2F-41C7-A784-222DCA2F2329}"/>
              </a:ext>
            </a:extLst>
          </p:cNvPr>
          <p:cNvSpPr/>
          <p:nvPr/>
        </p:nvSpPr>
        <p:spPr>
          <a:xfrm>
            <a:off x="6615138" y="1543112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-5.94%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82C46171-C203-44BE-B334-B0063F7CA20C}"/>
              </a:ext>
            </a:extLst>
          </p:cNvPr>
          <p:cNvSpPr/>
          <p:nvPr/>
        </p:nvSpPr>
        <p:spPr>
          <a:xfrm>
            <a:off x="7511067" y="140119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-5.31%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54A23FC3-944D-4EB0-A757-C623262C9DCC}"/>
              </a:ext>
            </a:extLst>
          </p:cNvPr>
          <p:cNvSpPr/>
          <p:nvPr/>
        </p:nvSpPr>
        <p:spPr>
          <a:xfrm>
            <a:off x="8221364" y="152484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-5.14%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E64866C-3D3B-4C3E-9252-70D641F47349}"/>
              </a:ext>
            </a:extLst>
          </p:cNvPr>
          <p:cNvSpPr/>
          <p:nvPr/>
        </p:nvSpPr>
        <p:spPr>
          <a:xfrm>
            <a:off x="8983589" y="1231016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41.91%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6F6BD4C2-2C76-4243-8965-083E3C43FB79}"/>
              </a:ext>
            </a:extLst>
          </p:cNvPr>
          <p:cNvSpPr/>
          <p:nvPr/>
        </p:nvSpPr>
        <p:spPr>
          <a:xfrm>
            <a:off x="9670047" y="1850418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-5.64%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82BDD4BA-9D94-4352-9318-F8C9ACBD76CE}"/>
              </a:ext>
            </a:extLst>
          </p:cNvPr>
          <p:cNvSpPr/>
          <p:nvPr/>
        </p:nvSpPr>
        <p:spPr>
          <a:xfrm>
            <a:off x="10359120" y="1286122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-11.07%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6BBAEEC7-084C-4CE5-B386-211DFC3A5ED9}"/>
              </a:ext>
            </a:extLst>
          </p:cNvPr>
          <p:cNvSpPr/>
          <p:nvPr/>
        </p:nvSpPr>
        <p:spPr>
          <a:xfrm>
            <a:off x="2921734" y="153924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-6.30%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09C78A8B-579A-401F-BA95-BDB174F1CDE0}"/>
              </a:ext>
            </a:extLst>
          </p:cNvPr>
          <p:cNvSpPr/>
          <p:nvPr/>
        </p:nvSpPr>
        <p:spPr>
          <a:xfrm>
            <a:off x="1306508" y="4417885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2.64%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79909960-4D85-4858-ABCA-50F11A2FD65B}"/>
              </a:ext>
            </a:extLst>
          </p:cNvPr>
          <p:cNvSpPr/>
          <p:nvPr/>
        </p:nvSpPr>
        <p:spPr>
          <a:xfrm>
            <a:off x="2021416" y="4910313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4.52%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09F0769B-974A-41E8-B654-BF31505A6960}"/>
              </a:ext>
            </a:extLst>
          </p:cNvPr>
          <p:cNvSpPr/>
          <p:nvPr/>
        </p:nvSpPr>
        <p:spPr>
          <a:xfrm>
            <a:off x="3527689" y="4799614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2.62%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D9AF5031-4105-42CB-AE02-CB9874287923}"/>
              </a:ext>
            </a:extLst>
          </p:cNvPr>
          <p:cNvSpPr/>
          <p:nvPr/>
        </p:nvSpPr>
        <p:spPr>
          <a:xfrm>
            <a:off x="4273400" y="4758056"/>
            <a:ext cx="866274" cy="2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2.80%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953145D9-7172-40B4-A1DA-E6A19CDC39CB}"/>
              </a:ext>
            </a:extLst>
          </p:cNvPr>
          <p:cNvSpPr/>
          <p:nvPr/>
        </p:nvSpPr>
        <p:spPr>
          <a:xfrm>
            <a:off x="5766571" y="4643538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3.58%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826B2B87-7209-4EA8-A7D6-D0378CF5D775}"/>
              </a:ext>
            </a:extLst>
          </p:cNvPr>
          <p:cNvSpPr/>
          <p:nvPr/>
        </p:nvSpPr>
        <p:spPr>
          <a:xfrm>
            <a:off x="6555695" y="468865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2.67%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AFC1F51C-01A2-49EA-9B8F-F43D41A6E9E5}"/>
              </a:ext>
            </a:extLst>
          </p:cNvPr>
          <p:cNvSpPr/>
          <p:nvPr/>
        </p:nvSpPr>
        <p:spPr>
          <a:xfrm>
            <a:off x="7326649" y="4363208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0.22%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FBCA2DD3-EE1B-4089-B49B-A4FE0E342DBE}"/>
              </a:ext>
            </a:extLst>
          </p:cNvPr>
          <p:cNvSpPr/>
          <p:nvPr/>
        </p:nvSpPr>
        <p:spPr>
          <a:xfrm>
            <a:off x="8069458" y="4686149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1.72%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635E0966-32FF-4924-8B80-B90EF7435015}"/>
              </a:ext>
            </a:extLst>
          </p:cNvPr>
          <p:cNvSpPr/>
          <p:nvPr/>
        </p:nvSpPr>
        <p:spPr>
          <a:xfrm>
            <a:off x="8782382" y="481515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-4.86%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CED91F28-A75D-43C5-A69E-2B04D943CBE6}"/>
              </a:ext>
            </a:extLst>
          </p:cNvPr>
          <p:cNvSpPr/>
          <p:nvPr/>
        </p:nvSpPr>
        <p:spPr>
          <a:xfrm>
            <a:off x="9538789" y="4676650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7.67%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A6B0C8EF-5681-4288-922C-0522A4BD053C}"/>
              </a:ext>
            </a:extLst>
          </p:cNvPr>
          <p:cNvSpPr/>
          <p:nvPr/>
        </p:nvSpPr>
        <p:spPr>
          <a:xfrm>
            <a:off x="10295196" y="4697334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-0.67%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61765C18-84BE-42C4-A194-34322A611201}"/>
              </a:ext>
            </a:extLst>
          </p:cNvPr>
          <p:cNvCxnSpPr/>
          <p:nvPr/>
        </p:nvCxnSpPr>
        <p:spPr>
          <a:xfrm>
            <a:off x="0" y="3582132"/>
            <a:ext cx="12192000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CA99B7D-AF75-4012-8D0D-DF948FFB51F9}"/>
              </a:ext>
            </a:extLst>
          </p:cNvPr>
          <p:cNvSpPr txBox="1"/>
          <p:nvPr/>
        </p:nvSpPr>
        <p:spPr>
          <a:xfrm>
            <a:off x="3194263" y="750813"/>
            <a:ext cx="614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เปรียบเทียบ คชจ. </a:t>
            </a:r>
            <a:r>
              <a:rPr lang="en-US" sz="1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Fix </a:t>
            </a:r>
            <a:r>
              <a:rPr lang="th-TH" sz="1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ไม่รวม </a:t>
            </a:r>
            <a:r>
              <a:rPr lang="en-US" sz="1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UCEP (</a:t>
            </a:r>
            <a:r>
              <a:rPr lang="th-TH" sz="18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ล้านบาท)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960CB42D-BABA-47CD-BB02-1060F5C30CD0}"/>
              </a:ext>
            </a:extLst>
          </p:cNvPr>
          <p:cNvSpPr/>
          <p:nvPr/>
        </p:nvSpPr>
        <p:spPr>
          <a:xfrm>
            <a:off x="2761126" y="5039739"/>
            <a:ext cx="866274" cy="224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2.09%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03284B2A-850C-43A6-8537-CC4B50509D90}"/>
              </a:ext>
            </a:extLst>
          </p:cNvPr>
          <p:cNvSpPr/>
          <p:nvPr/>
        </p:nvSpPr>
        <p:spPr>
          <a:xfrm>
            <a:off x="5064272" y="4798444"/>
            <a:ext cx="866274" cy="2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2.37%</a:t>
            </a: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16503" y="1455605"/>
            <a:ext cx="794564" cy="19572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Rectangle 48"/>
          <p:cNvSpPr/>
          <p:nvPr/>
        </p:nvSpPr>
        <p:spPr>
          <a:xfrm>
            <a:off x="6586585" y="4559838"/>
            <a:ext cx="794564" cy="19572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850867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701869EB-4314-4F2F-A195-4BF180D4532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61182"/>
          </a:xfrm>
          <a:prstGeom prst="rect">
            <a:avLst/>
          </a:prstGeom>
          <a:solidFill>
            <a:srgbClr val="0000CC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563" algn="ctr"/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จำลองอัตราจ่ายภาย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 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ในเขตปี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62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สะสม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เดือนแรกปี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62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(ต.ค.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ม.ค.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62</a:t>
            </a:r>
            <a:r>
              <a:rPr lang="th-TH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367F11A-40D1-4594-AE63-791541402C46}"/>
              </a:ext>
            </a:extLst>
          </p:cNvPr>
          <p:cNvSpPr/>
          <p:nvPr/>
        </p:nvSpPr>
        <p:spPr>
          <a:xfrm>
            <a:off x="224589" y="5839326"/>
            <a:ext cx="11341768" cy="6611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 </a:t>
            </a:r>
            <a:r>
              <a:rPr lang="th-TH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จำลองแบบมี </a:t>
            </a:r>
            <a:r>
              <a:rPr lang="en-US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GB </a:t>
            </a:r>
            <a:r>
              <a:rPr lang="th-TH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รายเดือนเหมือนปี</a:t>
            </a:r>
            <a:r>
              <a:rPr lang="en-US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9C7C6A29-6046-4B41-9376-095963431BA3}"/>
              </a:ext>
            </a:extLst>
          </p:cNvPr>
          <p:cNvSpPr/>
          <p:nvPr/>
        </p:nvSpPr>
        <p:spPr>
          <a:xfrm>
            <a:off x="11341768" y="3594032"/>
            <a:ext cx="625643" cy="29893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8,050</a:t>
            </a: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0EF99EBC-881E-4F58-AB90-3E812437ECA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24589" y="1130368"/>
          <a:ext cx="11341767" cy="4412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92236F2-AA54-4E00-9EEA-7CD9C3352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98" y="5648177"/>
            <a:ext cx="10882348" cy="19114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497562" y="2416389"/>
            <a:ext cx="779001" cy="30313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349905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98737303"/>
              </p:ext>
            </p:extLst>
          </p:nvPr>
        </p:nvGraphicFramePr>
        <p:xfrm>
          <a:off x="609600" y="1184935"/>
          <a:ext cx="10972800" cy="4723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เปรียบเทียบ </a:t>
            </a:r>
            <a:r>
              <a:rPr lang="en-US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SumAdjRW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เฉพาะบริการในเขต(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IP01)</a:t>
            </a:r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6110-6111</a:t>
            </a:r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61-62  </a:t>
            </a:r>
            <a:r>
              <a:rPr lang="th-TH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ภาพรวมจังหวัด</a:t>
            </a:r>
            <a:endParaRPr lang="th-TH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5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56883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TOP-10 %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SumAdjRW.Growth62(6110-6202)</a:t>
            </a:r>
            <a:b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ของหน่วย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บริการ สังกัด </a:t>
            </a:r>
            <a:r>
              <a:rPr lang="th-TH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สป.สธ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6</a:t>
            </a:fld>
            <a:endParaRPr lang="th-TH" altLang="th-TH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1" y="1094704"/>
            <a:ext cx="11870589" cy="434018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0966596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TOP-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หน่วยบริการ </a:t>
            </a:r>
            <a:r>
              <a:rPr lang="th-TH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สป.สธ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ตามจำนวน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Adm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%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SumAdjRW.Growth62 (6110-6202)</a:t>
            </a:r>
            <a:endParaRPr lang="th-TH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7</a:t>
            </a:fld>
            <a:endParaRPr lang="th-TH" altLang="th-T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8" y="1166680"/>
            <a:ext cx="11711000" cy="268752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7"/>
          <p:cNvSpPr/>
          <p:nvPr/>
        </p:nvSpPr>
        <p:spPr>
          <a:xfrm>
            <a:off x="376975" y="810885"/>
            <a:ext cx="1358064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ADM</a:t>
            </a:r>
            <a:r>
              <a:rPr lang="th-TH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&lt;500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78" y="4450354"/>
            <a:ext cx="11711000" cy="23076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Rectangle 11"/>
          <p:cNvSpPr/>
          <p:nvPr/>
        </p:nvSpPr>
        <p:spPr>
          <a:xfrm>
            <a:off x="258919" y="4003800"/>
            <a:ext cx="1930490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ADM</a:t>
            </a:r>
            <a:r>
              <a:rPr lang="th-TH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500</a:t>
            </a:r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-1,000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191978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TOP-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หน่วยบริการ </a:t>
            </a:r>
            <a:r>
              <a:rPr lang="th-TH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สป.สธ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ตามจำนวน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Adm</a:t>
            </a:r>
            <a:r>
              <a:rPr lang="th-TH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% </a:t>
            </a:r>
            <a:r>
              <a:rPr lang="en-US" b="1" dirty="0" smtClean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SumAdjRW.Growth62 (6110-6202)</a:t>
            </a:r>
            <a:endParaRPr lang="th-TH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8</a:t>
            </a:fld>
            <a:endParaRPr lang="th-TH" altLang="th-TH"/>
          </a:p>
        </p:txBody>
      </p:sp>
      <p:sp>
        <p:nvSpPr>
          <p:cNvPr id="12" name="Rectangle 11"/>
          <p:cNvSpPr/>
          <p:nvPr/>
        </p:nvSpPr>
        <p:spPr>
          <a:xfrm>
            <a:off x="207403" y="1028781"/>
            <a:ext cx="229109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ADM</a:t>
            </a:r>
            <a:r>
              <a:rPr lang="th-TH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1,0</a:t>
            </a:r>
            <a:r>
              <a:rPr lang="th-TH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00</a:t>
            </a:r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-10,000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03" y="1458356"/>
            <a:ext cx="11715578" cy="239242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Rectangle 9"/>
          <p:cNvSpPr/>
          <p:nvPr/>
        </p:nvSpPr>
        <p:spPr>
          <a:xfrm>
            <a:off x="207403" y="4282236"/>
            <a:ext cx="229109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ADM</a:t>
            </a:r>
            <a:r>
              <a:rPr lang="th-TH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&gt;</a:t>
            </a:r>
            <a:r>
              <a:rPr lang="en-US" b="1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10,000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03" y="4733333"/>
            <a:ext cx="11659671" cy="165476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1900941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79219" y="2137893"/>
            <a:ext cx="2238048" cy="184899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H Sarabun New" panose="020B0500040200020003" pitchFamily="34" charset="-34"/>
              </a:rPr>
              <a:t>ODS </a:t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H Sarabun New" panose="020B0500040200020003" pitchFamily="34" charset="-34"/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H Sarabun New" panose="020B0500040200020003" pitchFamily="34" charset="-34"/>
              </a:rPr>
              <a:t>&amp; </a:t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H Sarabun New" panose="020B0500040200020003" pitchFamily="34" charset="-34"/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H Sarabun New" panose="020B0500040200020003" pitchFamily="34" charset="-34"/>
              </a:rPr>
              <a:t>MIS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H Sarabun New" panose="020B0500040200020003" pitchFamily="34" charset="-34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2743200" y="4723327"/>
            <a:ext cx="8534400" cy="143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การประชุมคณะทำงานกำหนดแนวทางการใช้จ่ายเงินกองทุนหลักประกันสุขภาพแห่งชาติ</a:t>
            </a:r>
          </a:p>
          <a:p>
            <a:pPr algn="r"/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ของหน่วยบริการสังกัดสำนักงานปลัดกระทรวงสาธารณสุข (5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x5) 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ระดับเขต </a:t>
            </a:r>
          </a:p>
          <a:p>
            <a:pPr algn="r"/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ครั้งที่ 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1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/256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2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 วันที่ 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23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มกราคม  256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2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เวลา  10.30 – 13.30 น.  </a:t>
            </a:r>
          </a:p>
          <a:p>
            <a:pPr algn="r"/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ณ  ห้องประชุมเล็ก(ข้างสระว่ายน้ำ) ชั้น</a:t>
            </a:r>
            <a:r>
              <a:rPr lang="en-US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2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โรงแรมประจักษ์ตรา ดีไซน์ โฮ</a:t>
            </a:r>
            <a:r>
              <a:rPr lang="th-TH" sz="2000" dirty="0" err="1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เทล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 อ.เมือง จ.อุดรธานี</a:t>
            </a:r>
          </a:p>
          <a:p>
            <a:pPr algn="r"/>
            <a:endParaRPr lang="th-TH" sz="2000" dirty="0"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  <p:pic>
        <p:nvPicPr>
          <p:cNvPr id="2050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10" y="2125014"/>
            <a:ext cx="4124325" cy="199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661" y="2137893"/>
            <a:ext cx="4772025" cy="199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92715"/>
      </p:ext>
    </p:extLst>
  </p:cSld>
  <p:clrMapOvr>
    <a:masterClrMapping/>
  </p:clrMapOvr>
</p:sld>
</file>

<file path=ppt/theme/theme1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1594</Words>
  <Application>Microsoft Office PowerPoint</Application>
  <PresentationFormat>Widescreen</PresentationFormat>
  <Paragraphs>326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Angsana New</vt:lpstr>
      <vt:lpstr>Arial</vt:lpstr>
      <vt:lpstr>Calibri</vt:lpstr>
      <vt:lpstr>Calibri Light</vt:lpstr>
      <vt:lpstr>Comic Sans MS</vt:lpstr>
      <vt:lpstr>Cordia New</vt:lpstr>
      <vt:lpstr>Tahoma</vt:lpstr>
      <vt:lpstr>TH Sarabun New</vt:lpstr>
      <vt:lpstr>TH SarabunPSK</vt:lpstr>
      <vt:lpstr>Verdana</vt:lpstr>
      <vt:lpstr>Wingdings</vt:lpstr>
      <vt:lpstr>5_ธีมของ Office</vt:lpstr>
      <vt:lpstr>6_ธีมของ Office</vt:lpstr>
      <vt:lpstr>Document</vt:lpstr>
      <vt:lpstr>ระเบียบวาระที่ 3.6 รายงานความก้าวหน้าผลงานการให้บริการผู้ป่วยใน และการจ่ายชดเชยเงื่อนไขอัตราจ่ายพิเศษ กรณีผู้ป่วยใน เขต 8 ปี 2562 </vt:lpstr>
      <vt:lpstr>PowerPoint Presentation</vt:lpstr>
      <vt:lpstr>PowerPoint Presentation</vt:lpstr>
      <vt:lpstr>PowerPoint Presentation</vt:lpstr>
      <vt:lpstr>เปรียบเทียบ SumAdjRW เฉพาะบริการในเขต(IP01) 6110-6111  ปี 61-62  ภาพรวมจังหวัด</vt:lpstr>
      <vt:lpstr>TOP-10 % SumAdjRW.Growth62(6110-6202)  ของหน่วยบริการ สังกัด สป.สธ.</vt:lpstr>
      <vt:lpstr>TOP-5 หน่วยบริการ สป.สธ.ตามจำนวน Adm ที่มี % SumAdjRW.Growth62 (6110-6202)</vt:lpstr>
      <vt:lpstr>TOP-5 หน่วยบริการ สป.สธ.ตามจำนวน Adm ที่มี % SumAdjRW.Growth62 (6110-6202)</vt:lpstr>
      <vt:lpstr>ODS  &amp;  MIS</vt:lpstr>
      <vt:lpstr>กลุ่มโรค ODS</vt:lpstr>
      <vt:lpstr>ขั้นตอนดำเนินการเพื่อขึ้นทะเบียนหน่วยบริการ ODS</vt:lpstr>
      <vt:lpstr>PowerPoint Presentation</vt:lpstr>
      <vt:lpstr>ผลการดำเนินงาน : จำนวนข้อมูลเบิก/จ่าย  จำแนกรายเขต  (ตั้งแต่ 1 ม.ค. - 20  พ. ย. 61) จำนวนหน่วยบริการ ODS (จำนวนหน่วยขึ้นทะเบียน ณ วันที่ 25 ก.ย. 61)</vt:lpstr>
      <vt:lpstr>PowerPoint Presentation</vt:lpstr>
      <vt:lpstr>บริการ กรณี ผ่าตัดผ่านกล้องแบบ  Minimally Invasive Surgery (MIS)                                                                                 </vt:lpstr>
      <vt:lpstr>PowerPoint Presentation</vt:lpstr>
      <vt:lpstr>ตารางค่า K และวิธีการคำนวณอัตราจ่ายฯ                                                                                  </vt:lpstr>
      <vt:lpstr>รายงานการชดเชย ODS-MIS </vt:lpstr>
      <vt:lpstr>รายงานการชดเชย ODS-MIS &gt;&gt;IP02 By hmain </vt:lpstr>
      <vt:lpstr>PowerPoint Presentation</vt:lpstr>
      <vt:lpstr>อ้างถึง มติ อปสข.เขต 8 การประชุมครั้งที่ 7/2561  วันที่ 21 กันยายน 2561</vt:lpstr>
      <vt:lpstr>รายงานการชดเชย IPเงื่อนไขอัตราจ่ายพิเศษเขต 8 ปีงบประมาณ 2562 STM6110-6202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ระเบียบวาระที่ 3.3 การปิดวงเงิน IP ปี 2561  และเงื่อนไขอัตราจ่ายพิเศษ กรณีผู้ป่วยใน เขต 8 ปี 2562</dc:title>
  <dc:creator>Sineenus Santirukpong</dc:creator>
  <cp:lastModifiedBy>Sineenus Santirukpong</cp:lastModifiedBy>
  <cp:revision>59</cp:revision>
  <dcterms:created xsi:type="dcterms:W3CDTF">2018-11-05T10:26:23Z</dcterms:created>
  <dcterms:modified xsi:type="dcterms:W3CDTF">2019-03-04T09:04:27Z</dcterms:modified>
</cp:coreProperties>
</file>